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319" r:id="rId2"/>
    <p:sldId id="261" r:id="rId3"/>
    <p:sldId id="262" r:id="rId4"/>
    <p:sldId id="283" r:id="rId5"/>
    <p:sldId id="263" r:id="rId6"/>
    <p:sldId id="264" r:id="rId7"/>
    <p:sldId id="265" r:id="rId8"/>
    <p:sldId id="266" r:id="rId9"/>
    <p:sldId id="282" r:id="rId10"/>
    <p:sldId id="268" r:id="rId11"/>
    <p:sldId id="269" r:id="rId12"/>
    <p:sldId id="273" r:id="rId13"/>
    <p:sldId id="272" r:id="rId14"/>
    <p:sldId id="274" r:id="rId15"/>
    <p:sldId id="276" r:id="rId16"/>
    <p:sldId id="277" r:id="rId17"/>
    <p:sldId id="284" r:id="rId18"/>
    <p:sldId id="278" r:id="rId19"/>
    <p:sldId id="279" r:id="rId20"/>
    <p:sldId id="280" r:id="rId21"/>
    <p:sldId id="281" r:id="rId22"/>
    <p:sldId id="285" r:id="rId23"/>
    <p:sldId id="286" r:id="rId24"/>
    <p:sldId id="287" r:id="rId25"/>
    <p:sldId id="289" r:id="rId26"/>
    <p:sldId id="288" r:id="rId27"/>
    <p:sldId id="290" r:id="rId28"/>
    <p:sldId id="291" r:id="rId29"/>
    <p:sldId id="292" r:id="rId30"/>
    <p:sldId id="293" r:id="rId31"/>
    <p:sldId id="294" r:id="rId32"/>
    <p:sldId id="297" r:id="rId33"/>
    <p:sldId id="299" r:id="rId34"/>
    <p:sldId id="300" r:id="rId35"/>
    <p:sldId id="301" r:id="rId36"/>
    <p:sldId id="318" r:id="rId37"/>
    <p:sldId id="302" r:id="rId38"/>
    <p:sldId id="303" r:id="rId39"/>
    <p:sldId id="304" r:id="rId40"/>
    <p:sldId id="305" r:id="rId41"/>
    <p:sldId id="306" r:id="rId42"/>
    <p:sldId id="307" r:id="rId43"/>
    <p:sldId id="309" r:id="rId44"/>
    <p:sldId id="310" r:id="rId45"/>
    <p:sldId id="312" r:id="rId46"/>
    <p:sldId id="311" r:id="rId47"/>
    <p:sldId id="313" r:id="rId48"/>
    <p:sldId id="314" r:id="rId49"/>
    <p:sldId id="315" r:id="rId50"/>
    <p:sldId id="316" r:id="rId5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1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32" autoAdjust="0"/>
    <p:restoredTop sz="94660"/>
  </p:normalViewPr>
  <p:slideViewPr>
    <p:cSldViewPr>
      <p:cViewPr>
        <p:scale>
          <a:sx n="118" d="100"/>
          <a:sy n="118" d="100"/>
        </p:scale>
        <p:origin x="-1434" y="60"/>
      </p:cViewPr>
      <p:guideLst>
        <p:guide orient="horz" pos="261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1596FA-11DA-4F44-B34B-56EB1E2E6C2D}" type="datetimeFigureOut">
              <a:rPr lang="en-GB" smtClean="0"/>
              <a:t>07/01/2015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4B46D-051E-49AC-977F-5C02EFF37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09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D4B46D-051E-49AC-977F-5C02EFF3751B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988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564" y="63035"/>
            <a:ext cx="8172908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068960"/>
            <a:ext cx="7704856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1052736"/>
            <a:ext cx="9144000" cy="1800200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954" y="63035"/>
            <a:ext cx="3213430" cy="9176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009" y="2420888"/>
            <a:ext cx="1911495" cy="413885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4868249" y="5435932"/>
            <a:ext cx="404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i="1" kern="1200" dirty="0" smtClean="0">
                <a:solidFill>
                  <a:srgbClr val="54166E"/>
                </a:solidFill>
                <a:effectLst/>
                <a:latin typeface="+mn-lt"/>
                <a:ea typeface="+mn-ea"/>
                <a:cs typeface="+mn-cs"/>
              </a:rPr>
              <a:t>Improving Inspection Through Technology</a:t>
            </a:r>
            <a:endParaRPr lang="en-GB" i="1" dirty="0">
              <a:solidFill>
                <a:srgbClr val="5416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409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506" y="12700"/>
            <a:ext cx="1312434" cy="37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60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BDBA6-7056-4895-AEDF-3240D525680E}" type="datetimeFigureOut">
              <a:rPr lang="en-GB" smtClean="0"/>
              <a:t>07/01/2015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9CB0B-AF9E-4800-AB06-70F9930C5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6743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slide" Target="slide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slide" Target="slide3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7.xml"/><Relationship Id="rId4" Type="http://schemas.openxmlformats.org/officeDocument/2006/relationships/slide" Target="slide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17.png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5.wmv"/><Relationship Id="rId1" Type="http://schemas.openxmlformats.org/officeDocument/2006/relationships/video" Target="NULL" TargetMode="External"/><Relationship Id="rId5" Type="http://schemas.openxmlformats.org/officeDocument/2006/relationships/slide" Target="slide3.xml"/><Relationship Id="rId4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wmv"/><Relationship Id="rId1" Type="http://schemas.openxmlformats.org/officeDocument/2006/relationships/video" Target="NULL" TargetMode="External"/><Relationship Id="rId5" Type="http://schemas.openxmlformats.org/officeDocument/2006/relationships/slide" Target="slide3.xml"/><Relationship Id="rId4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MFLi3000 intro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fade out="7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28763" y="-12571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06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000"/>
    </mc:Choice>
    <mc:Fallback xmlns="">
      <p:transition spd="slow" advClick="0" advTm="1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225886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i="1" dirty="0">
                <a:solidFill>
                  <a:schemeClr val="bg1"/>
                </a:solidFill>
              </a:rPr>
              <a:t>2. Performing an MFLi3000 calibration</a:t>
            </a:r>
          </a:p>
          <a:p>
            <a:pPr algn="ctr"/>
            <a:endParaRPr lang="en-GB" sz="4800" i="1" dirty="0">
              <a:solidFill>
                <a:schemeClr val="bg1"/>
              </a:solidFill>
            </a:endParaRPr>
          </a:p>
        </p:txBody>
      </p:sp>
      <p:sp>
        <p:nvSpPr>
          <p:cNvPr id="5" name="Flowchart: Process 4">
            <a:hlinkClick r:id="" action="ppaction://hlinkshowjump?jump=nextslide"/>
          </p:cNvPr>
          <p:cNvSpPr/>
          <p:nvPr/>
        </p:nvSpPr>
        <p:spPr>
          <a:xfrm>
            <a:off x="3064274" y="4627988"/>
            <a:ext cx="3132348" cy="792088"/>
          </a:xfrm>
          <a:prstGeom prst="flowChartProcess">
            <a:avLst/>
          </a:prstGeom>
          <a:solidFill>
            <a:srgbClr val="401663"/>
          </a:solidFill>
          <a:ln>
            <a:solidFill>
              <a:srgbClr val="401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Press here to continue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01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3340232" y="1548192"/>
            <a:ext cx="3067643" cy="4625574"/>
            <a:chOff x="3340232" y="1548192"/>
            <a:chExt cx="3067643" cy="4625574"/>
          </a:xfrm>
        </p:grpSpPr>
        <p:cxnSp>
          <p:nvCxnSpPr>
            <p:cNvPr id="12" name="Elbow Connector 11"/>
            <p:cNvCxnSpPr>
              <a:endCxn id="28" idx="3"/>
            </p:cNvCxnSpPr>
            <p:nvPr/>
          </p:nvCxnSpPr>
          <p:spPr>
            <a:xfrm rot="16200000" flipV="1">
              <a:off x="5496314" y="3306468"/>
              <a:ext cx="736592" cy="409850"/>
            </a:xfrm>
            <a:prstGeom prst="bentConnector2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4602176" y="4188783"/>
              <a:ext cx="54355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4536608" y="1931363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4527595" y="26058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4046744" y="332072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4023211" y="46622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4520340" y="537426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4046744" y="4694935"/>
              <a:ext cx="3868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Yes</a:t>
              </a:r>
              <a:endParaRPr lang="en-GB" sz="12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675776" y="3927172"/>
              <a:ext cx="365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No</a:t>
              </a:r>
              <a:endParaRPr lang="en-GB" sz="1200" dirty="0"/>
            </a:p>
          </p:txBody>
        </p:sp>
        <p:sp>
          <p:nvSpPr>
            <p:cNvPr id="25" name="Rectangle 2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227781"/>
              <a:ext cx="2319352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Select plate and coating thickness</a:t>
              </a:r>
              <a:endParaRPr lang="en-GB" sz="1400" i="1" dirty="0"/>
            </a:p>
          </p:txBody>
        </p:sp>
        <p:sp>
          <p:nvSpPr>
            <p:cNvPr id="28" name="Rectangle 2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891069"/>
              <a:ext cx="2319352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Perform calibration</a:t>
              </a:r>
              <a:endParaRPr lang="en-GB" sz="1400" i="1" dirty="0"/>
            </a:p>
          </p:txBody>
        </p:sp>
        <p:sp>
          <p:nvSpPr>
            <p:cNvPr id="31" name="Rectangle 30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48192"/>
              <a:ext cx="2319352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Press ‘Calibrate’ on main screen</a:t>
              </a:r>
              <a:endParaRPr lang="en-GB" sz="1400" i="1" dirty="0"/>
            </a:p>
          </p:txBody>
        </p:sp>
        <p:sp>
          <p:nvSpPr>
            <p:cNvPr id="35" name="Rectangle 3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5133431" y="3879688"/>
              <a:ext cx="1274444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Adjust gain</a:t>
              </a:r>
              <a:endParaRPr lang="en-GB" sz="1400" i="1" dirty="0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3340333" y="3593300"/>
              <a:ext cx="1384717" cy="1085386"/>
              <a:chOff x="547406" y="2464711"/>
              <a:chExt cx="1384717" cy="1085386"/>
            </a:xfrm>
          </p:grpSpPr>
          <p:sp>
            <p:nvSpPr>
              <p:cNvPr id="3" name="Diamond 2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" name="Rectangle 3"/>
              <p:cNvSpPr/>
              <p:nvPr/>
            </p:nvSpPr>
            <p:spPr>
              <a:xfrm>
                <a:off x="589576" y="2745794"/>
                <a:ext cx="131301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400" dirty="0" smtClean="0">
                    <a:solidFill>
                      <a:schemeClr val="bg1"/>
                    </a:solidFill>
                  </a:rPr>
                  <a:t>Acceptable </a:t>
                </a:r>
                <a:r>
                  <a:rPr lang="en-GB" sz="1400" dirty="0">
                    <a:solidFill>
                      <a:schemeClr val="bg1"/>
                    </a:solidFill>
                  </a:rPr>
                  <a:t>Calibration?</a:t>
                </a:r>
              </a:p>
            </p:txBody>
          </p:sp>
        </p:grpSp>
        <p:sp>
          <p:nvSpPr>
            <p:cNvPr id="37" name="Rectangle 3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4948859"/>
              <a:ext cx="2319352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Set thresholds</a:t>
              </a:r>
              <a:endParaRPr lang="en-GB" sz="1400" i="1" dirty="0"/>
            </a:p>
          </p:txBody>
        </p:sp>
        <p:sp>
          <p:nvSpPr>
            <p:cNvPr id="38" name="Rectangle 3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232" y="5669710"/>
              <a:ext cx="2319352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Save calibration</a:t>
              </a:r>
              <a:endParaRPr lang="en-GB" sz="1400" i="1" dirty="0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808043" y="429670"/>
            <a:ext cx="7383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The diagram below outlines the calibration procedure.</a:t>
            </a:r>
            <a:endParaRPr lang="en-GB" sz="2400" dirty="0"/>
          </a:p>
        </p:txBody>
      </p:sp>
      <p:sp>
        <p:nvSpPr>
          <p:cNvPr id="59" name="Oval 58"/>
          <p:cNvSpPr/>
          <p:nvPr/>
        </p:nvSpPr>
        <p:spPr>
          <a:xfrm>
            <a:off x="4714925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4964242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5213559" y="637215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3965691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4215008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4464325" y="637631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3218540" y="6371031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/>
          <p:nvPr/>
        </p:nvSpPr>
        <p:spPr>
          <a:xfrm>
            <a:off x="3467857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/>
          <p:cNvSpPr/>
          <p:nvPr/>
        </p:nvSpPr>
        <p:spPr>
          <a:xfrm>
            <a:off x="3717174" y="637260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1" name="Group 50"/>
          <p:cNvGrpSpPr/>
          <p:nvPr/>
        </p:nvGrpSpPr>
        <p:grpSpPr>
          <a:xfrm>
            <a:off x="8506153" y="5692492"/>
            <a:ext cx="683568" cy="1159602"/>
            <a:chOff x="8506153" y="5692492"/>
            <a:chExt cx="683568" cy="1159602"/>
          </a:xfrm>
        </p:grpSpPr>
        <p:grpSp>
          <p:nvGrpSpPr>
            <p:cNvPr id="53" name="Group 52"/>
            <p:cNvGrpSpPr/>
            <p:nvPr/>
          </p:nvGrpSpPr>
          <p:grpSpPr>
            <a:xfrm rot="5400000">
              <a:off x="8539444" y="6257046"/>
              <a:ext cx="598406" cy="591690"/>
              <a:chOff x="147558" y="225119"/>
              <a:chExt cx="439902" cy="324351"/>
            </a:xfrm>
          </p:grpSpPr>
          <p:sp>
            <p:nvSpPr>
              <p:cNvPr id="71" name="Flowchart: Process 70">
                <a:hlinkClick r:id="" action="ppaction://hlinkshowjump?jump=nextslide"/>
              </p:cNvPr>
              <p:cNvSpPr/>
              <p:nvPr/>
            </p:nvSpPr>
            <p:spPr>
              <a:xfrm>
                <a:off x="147558" y="225119"/>
                <a:ext cx="439902" cy="324351"/>
              </a:xfrm>
              <a:prstGeom prst="flowChartProcess">
                <a:avLst/>
              </a:prstGeom>
              <a:solidFill>
                <a:srgbClr val="401663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000" b="1" dirty="0">
                  <a:solidFill>
                    <a:srgbClr val="401663"/>
                  </a:solidFill>
                </a:endParaRPr>
              </a:p>
            </p:txBody>
          </p:sp>
          <p:sp>
            <p:nvSpPr>
              <p:cNvPr id="72" name="Isosceles Triangle 71">
                <a:hlinkClick r:id="" action="ppaction://hlinkshowjump?jump=nextslide"/>
              </p:cNvPr>
              <p:cNvSpPr/>
              <p:nvPr/>
            </p:nvSpPr>
            <p:spPr>
              <a:xfrm>
                <a:off x="226668" y="260645"/>
                <a:ext cx="281682" cy="218196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8506153" y="5692492"/>
              <a:ext cx="68356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 smtClean="0"/>
                <a:t>Press</a:t>
              </a:r>
            </a:p>
            <a:p>
              <a:pPr algn="ctr"/>
              <a:r>
                <a:rPr lang="en-GB" sz="1000" dirty="0" smtClean="0"/>
                <a:t> here to continue</a:t>
              </a:r>
              <a:endParaRPr lang="en-GB" sz="1000" dirty="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43" name="Flowchart: Process 42">
              <a:hlinkClick r:id="rId2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55" name="Isosceles Triangle 54">
                <a:hlinkClick r:id="rId2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3" name="Rectangle 72">
                <a:hlinkClick r:id="rId2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429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3340232" y="1548192"/>
            <a:ext cx="3067643" cy="4625574"/>
            <a:chOff x="3340232" y="1548192"/>
            <a:chExt cx="3067643" cy="4625574"/>
          </a:xfrm>
        </p:grpSpPr>
        <p:cxnSp>
          <p:nvCxnSpPr>
            <p:cNvPr id="12" name="Elbow Connector 11"/>
            <p:cNvCxnSpPr>
              <a:endCxn id="28" idx="3"/>
            </p:cNvCxnSpPr>
            <p:nvPr/>
          </p:nvCxnSpPr>
          <p:spPr>
            <a:xfrm rot="16200000" flipV="1">
              <a:off x="5496314" y="3306468"/>
              <a:ext cx="736592" cy="409850"/>
            </a:xfrm>
            <a:prstGeom prst="bentConnector2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4602176" y="4188783"/>
              <a:ext cx="54355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4536608" y="1931363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4527595" y="26058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4046744" y="332072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4023211" y="46622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4520340" y="537426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4046744" y="4694935"/>
              <a:ext cx="3868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Yes</a:t>
              </a:r>
              <a:endParaRPr lang="en-GB" sz="12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675776" y="3927172"/>
              <a:ext cx="365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No</a:t>
              </a:r>
              <a:endParaRPr lang="en-GB" sz="1200" dirty="0"/>
            </a:p>
          </p:txBody>
        </p:sp>
        <p:sp>
          <p:nvSpPr>
            <p:cNvPr id="25" name="Rectangle 2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227781"/>
              <a:ext cx="2319352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Select plate and coating thickness</a:t>
              </a:r>
              <a:endParaRPr lang="en-GB" sz="1400" i="1" dirty="0"/>
            </a:p>
          </p:txBody>
        </p:sp>
        <p:sp>
          <p:nvSpPr>
            <p:cNvPr id="28" name="Rectangle 2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891069"/>
              <a:ext cx="2319352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Perform calibration</a:t>
              </a:r>
              <a:endParaRPr lang="en-GB" sz="1400" i="1" dirty="0"/>
            </a:p>
          </p:txBody>
        </p:sp>
        <p:sp>
          <p:nvSpPr>
            <p:cNvPr id="31" name="Rectangle 30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48192"/>
              <a:ext cx="2319352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Press ‘Calibrate’ on main screen</a:t>
              </a:r>
              <a:endParaRPr lang="en-GB" sz="1400" i="1" dirty="0"/>
            </a:p>
          </p:txBody>
        </p:sp>
        <p:sp>
          <p:nvSpPr>
            <p:cNvPr id="35" name="Rectangle 3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5133431" y="3879688"/>
              <a:ext cx="1274444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Adjust gain</a:t>
              </a:r>
              <a:endParaRPr lang="en-GB" sz="1400" i="1" dirty="0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3340333" y="3593300"/>
              <a:ext cx="1384717" cy="1085386"/>
              <a:chOff x="547406" y="2464711"/>
              <a:chExt cx="1384717" cy="1085386"/>
            </a:xfrm>
          </p:grpSpPr>
          <p:sp>
            <p:nvSpPr>
              <p:cNvPr id="3" name="Diamond 2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" name="Rectangle 3"/>
              <p:cNvSpPr/>
              <p:nvPr/>
            </p:nvSpPr>
            <p:spPr>
              <a:xfrm>
                <a:off x="589576" y="2745794"/>
                <a:ext cx="131301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400" dirty="0" smtClean="0">
                    <a:solidFill>
                      <a:schemeClr val="bg1"/>
                    </a:solidFill>
                  </a:rPr>
                  <a:t>Acceptable </a:t>
                </a:r>
                <a:r>
                  <a:rPr lang="en-GB" sz="1400" dirty="0">
                    <a:solidFill>
                      <a:schemeClr val="bg1"/>
                    </a:solidFill>
                  </a:rPr>
                  <a:t>Calibration?</a:t>
                </a:r>
              </a:p>
            </p:txBody>
          </p:sp>
        </p:grpSp>
        <p:sp>
          <p:nvSpPr>
            <p:cNvPr id="37" name="Rectangle 3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4948859"/>
              <a:ext cx="2319352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Set thresholds</a:t>
              </a:r>
              <a:endParaRPr lang="en-GB" sz="1400" i="1" dirty="0"/>
            </a:p>
          </p:txBody>
        </p:sp>
        <p:sp>
          <p:nvSpPr>
            <p:cNvPr id="38" name="Rectangle 3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232" y="5669710"/>
              <a:ext cx="2319352" cy="504056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i="1" dirty="0" smtClean="0"/>
                <a:t>Save calibration</a:t>
              </a:r>
              <a:endParaRPr lang="en-GB" sz="1400" i="1" dirty="0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808043" y="429670"/>
            <a:ext cx="7383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The diagram below outlines the calibration procedure.  </a:t>
            </a:r>
            <a:endParaRPr lang="en-GB" sz="2400" dirty="0"/>
          </a:p>
        </p:txBody>
      </p:sp>
      <p:sp>
        <p:nvSpPr>
          <p:cNvPr id="50" name="Oval 49"/>
          <p:cNvSpPr/>
          <p:nvPr/>
        </p:nvSpPr>
        <p:spPr>
          <a:xfrm>
            <a:off x="4714925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4964242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5213559" y="637215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3965691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4215008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4464325" y="637631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3218540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3467857" y="6371031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3717174" y="637260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1" name="Group 60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62" name="Flowchart: Process 61">
              <a:hlinkClick r:id="rId2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64" name="Isosceles Triangle 63">
                <a:hlinkClick r:id="rId2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Rectangle 64">
                <a:hlinkClick r:id="rId2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550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18316E-6 L -0.35591 -2.18316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Elbow Connector 11"/>
          <p:cNvCxnSpPr>
            <a:endCxn id="28" idx="3"/>
          </p:cNvCxnSpPr>
          <p:nvPr/>
        </p:nvCxnSpPr>
        <p:spPr>
          <a:xfrm rot="16200000" flipV="1">
            <a:off x="2240726" y="3308334"/>
            <a:ext cx="736592" cy="409850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346588" y="4190649"/>
            <a:ext cx="54355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08446" y="1106503"/>
            <a:ext cx="2259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 smtClean="0"/>
              <a:t>Calibration Procedure</a:t>
            </a:r>
            <a:endParaRPr lang="en-GB" b="1" u="sng" dirty="0"/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1281020" y="1933229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272007" y="2607700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91156" y="332258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67623" y="466407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264752" y="5376135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91156" y="4696801"/>
            <a:ext cx="386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Yes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1420188" y="3929038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</a:t>
            </a:r>
            <a:endParaRPr lang="en-GB" sz="1200" dirty="0"/>
          </a:p>
        </p:txBody>
      </p:sp>
      <p:sp>
        <p:nvSpPr>
          <p:cNvPr id="25" name="Rectangle 2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229647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Select plate and coating thickness</a:t>
            </a:r>
            <a:endParaRPr lang="en-GB" sz="1400" i="1" dirty="0"/>
          </a:p>
        </p:txBody>
      </p:sp>
      <p:sp>
        <p:nvSpPr>
          <p:cNvPr id="28" name="Rectangle 2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89293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Perform calibration</a:t>
            </a:r>
            <a:endParaRPr lang="en-GB" sz="1400" i="1" dirty="0"/>
          </a:p>
        </p:txBody>
      </p:sp>
      <p:sp>
        <p:nvSpPr>
          <p:cNvPr id="31" name="Rectangle 30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1550058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Press ‘Calibrate’ on main screen</a:t>
            </a:r>
            <a:endParaRPr lang="en-GB" sz="1400" i="1" dirty="0"/>
          </a:p>
        </p:txBody>
      </p:sp>
      <p:sp>
        <p:nvSpPr>
          <p:cNvPr id="35" name="Rectangle 3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1877843" y="3881554"/>
            <a:ext cx="1274444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Adjust gain</a:t>
            </a:r>
            <a:endParaRPr lang="en-GB" sz="140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84745" y="3595166"/>
            <a:ext cx="1384717" cy="1085386"/>
            <a:chOff x="547406" y="2464711"/>
            <a:chExt cx="1384717" cy="1085386"/>
          </a:xfrm>
        </p:grpSpPr>
        <p:sp>
          <p:nvSpPr>
            <p:cNvPr id="3" name="Diamond 2"/>
            <p:cNvSpPr/>
            <p:nvPr/>
          </p:nvSpPr>
          <p:spPr>
            <a:xfrm>
              <a:off x="547406" y="2464711"/>
              <a:ext cx="1384717" cy="1085386"/>
            </a:xfrm>
            <a:prstGeom prst="diamond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589576" y="2745794"/>
              <a:ext cx="13130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Acceptable </a:t>
              </a:r>
              <a:r>
                <a:rPr lang="en-GB" sz="1400" dirty="0">
                  <a:solidFill>
                    <a:schemeClr val="bg1"/>
                  </a:solidFill>
                </a:rPr>
                <a:t>Calibration?</a:t>
              </a:r>
            </a:p>
          </p:txBody>
        </p:sp>
      </p:grpSp>
      <p:sp>
        <p:nvSpPr>
          <p:cNvPr id="37" name="Rectangle 3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495072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Set thresholds</a:t>
            </a:r>
            <a:endParaRPr lang="en-GB" sz="1400" i="1" dirty="0"/>
          </a:p>
        </p:txBody>
      </p:sp>
      <p:sp>
        <p:nvSpPr>
          <p:cNvPr id="38" name="Rectangle 3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644" y="5671576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Save calibration</a:t>
            </a:r>
            <a:endParaRPr lang="en-GB" sz="1400" i="1" dirty="0"/>
          </a:p>
        </p:txBody>
      </p:sp>
      <p:sp>
        <p:nvSpPr>
          <p:cNvPr id="50" name="Rectangle 49"/>
          <p:cNvSpPr/>
          <p:nvPr/>
        </p:nvSpPr>
        <p:spPr>
          <a:xfrm>
            <a:off x="4472" y="1475835"/>
            <a:ext cx="3384376" cy="4945749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" name="Picture 2" descr="C:\Users\mboat.silverwinguk\Desktop\pic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626" y="1475835"/>
            <a:ext cx="5272596" cy="410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Group 39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41" name="Flowchart: Process 40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43" name="Isosceles Triangle 42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582407" y="852672"/>
            <a:ext cx="853689" cy="1327985"/>
            <a:chOff x="1565901" y="1258493"/>
            <a:chExt cx="853689" cy="1327985"/>
          </a:xfrm>
        </p:grpSpPr>
        <p:sp>
          <p:nvSpPr>
            <p:cNvPr id="53" name="Rectangle 52"/>
            <p:cNvSpPr/>
            <p:nvPr/>
          </p:nvSpPr>
          <p:spPr>
            <a:xfrm>
              <a:off x="1565901" y="2036115"/>
              <a:ext cx="853689" cy="550363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ight Arrow 53"/>
            <p:cNvSpPr/>
            <p:nvPr/>
          </p:nvSpPr>
          <p:spPr>
            <a:xfrm rot="5400000">
              <a:off x="1600974" y="1223420"/>
              <a:ext cx="738317" cy="808464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8" name="Oval 57"/>
          <p:cNvSpPr/>
          <p:nvPr/>
        </p:nvSpPr>
        <p:spPr>
          <a:xfrm>
            <a:off x="4714925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4964242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5213559" y="637215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3965691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4215008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4464325" y="637631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3218540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3467857" y="6371031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/>
          <p:nvPr/>
        </p:nvSpPr>
        <p:spPr>
          <a:xfrm>
            <a:off x="3717174" y="637260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/>
          <p:cNvSpPr txBox="1"/>
          <p:nvPr/>
        </p:nvSpPr>
        <p:spPr>
          <a:xfrm>
            <a:off x="745330" y="28413"/>
            <a:ext cx="7383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The calibration process begins here…</a:t>
            </a:r>
            <a:endParaRPr lang="en-GB" sz="2400" dirty="0"/>
          </a:p>
        </p:txBody>
      </p:sp>
      <p:grpSp>
        <p:nvGrpSpPr>
          <p:cNvPr id="73" name="Group 72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74" name="Flowchart: Process 73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76" name="Isosceles Triangle 75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7" name="Rectangle 76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459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0" grpId="0" animBg="1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Elbow Connector 11"/>
          <p:cNvCxnSpPr>
            <a:endCxn id="28" idx="3"/>
          </p:cNvCxnSpPr>
          <p:nvPr/>
        </p:nvCxnSpPr>
        <p:spPr>
          <a:xfrm rot="16200000" flipV="1">
            <a:off x="2240726" y="3308334"/>
            <a:ext cx="736592" cy="409850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346588" y="4190649"/>
            <a:ext cx="54355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281020" y="1933229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272007" y="2607700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91156" y="332258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67623" y="466407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264752" y="5376135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91156" y="4696801"/>
            <a:ext cx="386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Yes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1420188" y="3929038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</a:t>
            </a:r>
            <a:endParaRPr lang="en-GB" sz="1200" dirty="0"/>
          </a:p>
        </p:txBody>
      </p:sp>
      <p:sp>
        <p:nvSpPr>
          <p:cNvPr id="25" name="Rectangle 2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229647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Select plate and coating thickness</a:t>
            </a:r>
            <a:endParaRPr lang="en-GB" sz="1400" i="1" dirty="0"/>
          </a:p>
        </p:txBody>
      </p:sp>
      <p:sp>
        <p:nvSpPr>
          <p:cNvPr id="28" name="Rectangle 2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89293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Perform calibration</a:t>
            </a:r>
            <a:endParaRPr lang="en-GB" sz="1400" i="1" dirty="0"/>
          </a:p>
        </p:txBody>
      </p:sp>
      <p:sp>
        <p:nvSpPr>
          <p:cNvPr id="31" name="Rectangle 30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1550058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Press ‘Calibrate’ on main screen</a:t>
            </a:r>
            <a:endParaRPr lang="en-GB" sz="1400" i="1" dirty="0"/>
          </a:p>
        </p:txBody>
      </p:sp>
      <p:sp>
        <p:nvSpPr>
          <p:cNvPr id="35" name="Rectangle 3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1877843" y="3881554"/>
            <a:ext cx="1274444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Adjust gain</a:t>
            </a:r>
            <a:endParaRPr lang="en-GB" sz="140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84745" y="3595166"/>
            <a:ext cx="1384717" cy="1085386"/>
            <a:chOff x="547406" y="2464711"/>
            <a:chExt cx="1384717" cy="1085386"/>
          </a:xfrm>
        </p:grpSpPr>
        <p:sp>
          <p:nvSpPr>
            <p:cNvPr id="3" name="Diamond 2"/>
            <p:cNvSpPr/>
            <p:nvPr/>
          </p:nvSpPr>
          <p:spPr>
            <a:xfrm>
              <a:off x="547406" y="2464711"/>
              <a:ext cx="1384717" cy="1085386"/>
            </a:xfrm>
            <a:prstGeom prst="diamond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589576" y="2745794"/>
              <a:ext cx="13130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Acceptable </a:t>
              </a:r>
              <a:r>
                <a:rPr lang="en-GB" sz="1400" dirty="0">
                  <a:solidFill>
                    <a:schemeClr val="bg1"/>
                  </a:solidFill>
                </a:rPr>
                <a:t>Calibration?</a:t>
              </a:r>
            </a:p>
          </p:txBody>
        </p:sp>
      </p:grpSp>
      <p:sp>
        <p:nvSpPr>
          <p:cNvPr id="37" name="Rectangle 3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495072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Set thresholds</a:t>
            </a:r>
            <a:endParaRPr lang="en-GB" sz="1400" i="1" dirty="0"/>
          </a:p>
        </p:txBody>
      </p:sp>
      <p:sp>
        <p:nvSpPr>
          <p:cNvPr id="38" name="Rectangle 3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644" y="5671576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Save calibration</a:t>
            </a:r>
            <a:endParaRPr lang="en-GB" sz="1400" i="1" dirty="0"/>
          </a:p>
        </p:txBody>
      </p:sp>
      <p:sp>
        <p:nvSpPr>
          <p:cNvPr id="50" name="Rectangle 49"/>
          <p:cNvSpPr/>
          <p:nvPr/>
        </p:nvSpPr>
        <p:spPr>
          <a:xfrm>
            <a:off x="4472" y="2054114"/>
            <a:ext cx="3384376" cy="4367469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6" name="Picture 2" descr="C:\Users\mboat.silverwinguk\Desktop\pic2 (new cal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658" y="1461536"/>
            <a:ext cx="5334104" cy="415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3795636" y="193031"/>
            <a:ext cx="5007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This will bring you to the main calibration screen.</a:t>
            </a:r>
          </a:p>
          <a:p>
            <a:pPr algn="ctr"/>
            <a:r>
              <a:rPr lang="en-GB" sz="2400" dirty="0" smtClean="0"/>
              <a:t>Then press </a:t>
            </a:r>
            <a:r>
              <a:rPr lang="en-GB" sz="2400" i="1" dirty="0" smtClean="0"/>
              <a:t>Calibrate.</a:t>
            </a:r>
            <a:endParaRPr lang="en-GB" sz="2400" dirty="0"/>
          </a:p>
        </p:txBody>
      </p:sp>
      <p:grpSp>
        <p:nvGrpSpPr>
          <p:cNvPr id="61" name="Group 60"/>
          <p:cNvGrpSpPr/>
          <p:nvPr/>
        </p:nvGrpSpPr>
        <p:grpSpPr>
          <a:xfrm>
            <a:off x="7263715" y="4899160"/>
            <a:ext cx="1735048" cy="808464"/>
            <a:chOff x="805126" y="1843556"/>
            <a:chExt cx="1735048" cy="808464"/>
          </a:xfrm>
        </p:grpSpPr>
        <p:sp>
          <p:nvSpPr>
            <p:cNvPr id="62" name="Rectangle 61"/>
            <p:cNvSpPr/>
            <p:nvPr/>
          </p:nvSpPr>
          <p:spPr>
            <a:xfrm>
              <a:off x="1565902" y="2061132"/>
              <a:ext cx="974272" cy="500329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Right Arrow 62"/>
            <p:cNvSpPr/>
            <p:nvPr/>
          </p:nvSpPr>
          <p:spPr>
            <a:xfrm>
              <a:off x="805126" y="1843556"/>
              <a:ext cx="738317" cy="808464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7" name="Oval 76"/>
          <p:cNvSpPr/>
          <p:nvPr/>
        </p:nvSpPr>
        <p:spPr>
          <a:xfrm>
            <a:off x="4714925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/>
          <p:cNvSpPr/>
          <p:nvPr/>
        </p:nvSpPr>
        <p:spPr>
          <a:xfrm>
            <a:off x="4964242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/>
          <p:cNvSpPr/>
          <p:nvPr/>
        </p:nvSpPr>
        <p:spPr>
          <a:xfrm>
            <a:off x="5213559" y="637215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/>
          <p:cNvSpPr/>
          <p:nvPr/>
        </p:nvSpPr>
        <p:spPr>
          <a:xfrm>
            <a:off x="3965691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/>
          <p:cNvSpPr/>
          <p:nvPr/>
        </p:nvSpPr>
        <p:spPr>
          <a:xfrm>
            <a:off x="4215008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/>
          <p:cNvSpPr/>
          <p:nvPr/>
        </p:nvSpPr>
        <p:spPr>
          <a:xfrm>
            <a:off x="4464325" y="637631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/>
          <p:cNvSpPr/>
          <p:nvPr/>
        </p:nvSpPr>
        <p:spPr>
          <a:xfrm>
            <a:off x="3218540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/>
          <p:cNvSpPr/>
          <p:nvPr/>
        </p:nvSpPr>
        <p:spPr>
          <a:xfrm>
            <a:off x="3467857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/>
          <p:cNvSpPr/>
          <p:nvPr/>
        </p:nvSpPr>
        <p:spPr>
          <a:xfrm>
            <a:off x="3717174" y="6372608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4" name="Group 53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55" name="Flowchart: Process 54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58" name="Isosceles Triangle 57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9" name="Group 58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60" name="Flowchart: Process 59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64" name="Isosceles Triangle 63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08446" y="1106503"/>
            <a:ext cx="2259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 smtClean="0"/>
              <a:t>Calibration Procedure</a:t>
            </a:r>
            <a:endParaRPr lang="en-GB" b="1" u="sng" dirty="0"/>
          </a:p>
        </p:txBody>
      </p:sp>
      <p:grpSp>
        <p:nvGrpSpPr>
          <p:cNvPr id="52" name="Group 51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53" name="Flowchart: Process 52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71" name="Isosceles Triangle 70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2" name="Rectangle 71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676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Elbow Connector 11"/>
          <p:cNvCxnSpPr>
            <a:endCxn id="28" idx="3"/>
          </p:cNvCxnSpPr>
          <p:nvPr/>
        </p:nvCxnSpPr>
        <p:spPr>
          <a:xfrm rot="16200000" flipV="1">
            <a:off x="2240726" y="3308334"/>
            <a:ext cx="736592" cy="409850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346588" y="4190649"/>
            <a:ext cx="54355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281020" y="1933229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272007" y="2607700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91156" y="332258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67623" y="466407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264752" y="5376135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91156" y="4696801"/>
            <a:ext cx="386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Yes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1420188" y="3929038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</a:t>
            </a:r>
            <a:endParaRPr lang="en-GB" sz="1200" dirty="0"/>
          </a:p>
        </p:txBody>
      </p:sp>
      <p:sp>
        <p:nvSpPr>
          <p:cNvPr id="25" name="Rectangle 2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229647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Select plate and coating thickness</a:t>
            </a:r>
            <a:endParaRPr lang="en-GB" sz="1400" i="1" dirty="0"/>
          </a:p>
        </p:txBody>
      </p:sp>
      <p:sp>
        <p:nvSpPr>
          <p:cNvPr id="28" name="Rectangle 2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89293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Perform calibration</a:t>
            </a:r>
            <a:endParaRPr lang="en-GB" sz="1400" i="1" dirty="0"/>
          </a:p>
        </p:txBody>
      </p:sp>
      <p:sp>
        <p:nvSpPr>
          <p:cNvPr id="31" name="Rectangle 30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1550058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Press ‘Calibrate’ on main screen</a:t>
            </a:r>
            <a:endParaRPr lang="en-GB" sz="1400" i="1" dirty="0"/>
          </a:p>
        </p:txBody>
      </p:sp>
      <p:sp>
        <p:nvSpPr>
          <p:cNvPr id="35" name="Rectangle 3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1877843" y="3881554"/>
            <a:ext cx="1274444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Adjust gain</a:t>
            </a:r>
            <a:endParaRPr lang="en-GB" sz="140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84745" y="3595166"/>
            <a:ext cx="1384717" cy="1085386"/>
            <a:chOff x="547406" y="2464711"/>
            <a:chExt cx="1384717" cy="1085386"/>
          </a:xfrm>
        </p:grpSpPr>
        <p:sp>
          <p:nvSpPr>
            <p:cNvPr id="3" name="Diamond 2"/>
            <p:cNvSpPr/>
            <p:nvPr/>
          </p:nvSpPr>
          <p:spPr>
            <a:xfrm>
              <a:off x="547406" y="2464711"/>
              <a:ext cx="1384717" cy="1085386"/>
            </a:xfrm>
            <a:prstGeom prst="diamond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589576" y="2745794"/>
              <a:ext cx="13130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Acceptable </a:t>
              </a:r>
              <a:r>
                <a:rPr lang="en-GB" sz="1400" dirty="0">
                  <a:solidFill>
                    <a:schemeClr val="bg1"/>
                  </a:solidFill>
                </a:rPr>
                <a:t>Calibration?</a:t>
              </a:r>
            </a:p>
          </p:txBody>
        </p:sp>
      </p:grpSp>
      <p:sp>
        <p:nvSpPr>
          <p:cNvPr id="37" name="Rectangle 3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495072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Set thresholds</a:t>
            </a:r>
            <a:endParaRPr lang="en-GB" sz="1400" i="1" dirty="0"/>
          </a:p>
        </p:txBody>
      </p:sp>
      <p:sp>
        <p:nvSpPr>
          <p:cNvPr id="38" name="Rectangle 3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644" y="5671576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Save calibration</a:t>
            </a:r>
            <a:endParaRPr lang="en-GB" sz="1400" i="1" dirty="0"/>
          </a:p>
        </p:txBody>
      </p:sp>
      <p:sp>
        <p:nvSpPr>
          <p:cNvPr id="50" name="Rectangle 49"/>
          <p:cNvSpPr/>
          <p:nvPr/>
        </p:nvSpPr>
        <p:spPr>
          <a:xfrm>
            <a:off x="4472" y="2733702"/>
            <a:ext cx="3384376" cy="3687881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2" descr="C:\Users\mboat.silverwinguk\Desktop\cal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332068"/>
            <a:ext cx="4036205" cy="236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Group 35"/>
          <p:cNvGrpSpPr/>
          <p:nvPr/>
        </p:nvGrpSpPr>
        <p:grpSpPr>
          <a:xfrm>
            <a:off x="4211960" y="4267205"/>
            <a:ext cx="1296144" cy="1168978"/>
            <a:chOff x="1486416" y="2061132"/>
            <a:chExt cx="1296144" cy="1168978"/>
          </a:xfrm>
        </p:grpSpPr>
        <p:sp>
          <p:nvSpPr>
            <p:cNvPr id="51" name="Rectangle 50"/>
            <p:cNvSpPr/>
            <p:nvPr/>
          </p:nvSpPr>
          <p:spPr>
            <a:xfrm>
              <a:off x="1486416" y="2061132"/>
              <a:ext cx="1296144" cy="396873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ight Arrow 51"/>
            <p:cNvSpPr/>
            <p:nvPr/>
          </p:nvSpPr>
          <p:spPr>
            <a:xfrm rot="16200000">
              <a:off x="1800771" y="2456720"/>
              <a:ext cx="738317" cy="808464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5" name="Oval 54"/>
          <p:cNvSpPr/>
          <p:nvPr/>
        </p:nvSpPr>
        <p:spPr>
          <a:xfrm>
            <a:off x="4714925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4964242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5213559" y="637215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3965691" y="6374736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4215008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4464325" y="637631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3218540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3467857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3717174" y="637260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/>
          <p:cNvSpPr txBox="1"/>
          <p:nvPr/>
        </p:nvSpPr>
        <p:spPr>
          <a:xfrm>
            <a:off x="3717174" y="682778"/>
            <a:ext cx="50077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Select the appropriate plate thickness and coating.  This will adjust the MFLi3000 gain automatically.</a:t>
            </a:r>
          </a:p>
          <a:p>
            <a:pPr algn="ctr"/>
            <a:endParaRPr lang="en-GB" sz="24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3986074" y="5513621"/>
            <a:ext cx="33399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/>
              <a:t>Press </a:t>
            </a:r>
            <a:r>
              <a:rPr lang="en-GB" sz="2400" i="1" dirty="0" smtClean="0"/>
              <a:t>Accept</a:t>
            </a:r>
            <a:r>
              <a:rPr lang="en-GB" sz="2400" dirty="0" smtClean="0"/>
              <a:t> </a:t>
            </a:r>
            <a:r>
              <a:rPr lang="en-GB" sz="2400" dirty="0"/>
              <a:t>to continue.</a:t>
            </a:r>
          </a:p>
        </p:txBody>
      </p:sp>
      <p:grpSp>
        <p:nvGrpSpPr>
          <p:cNvPr id="54" name="Group 53"/>
          <p:cNvGrpSpPr/>
          <p:nvPr/>
        </p:nvGrpSpPr>
        <p:grpSpPr>
          <a:xfrm rot="10800000">
            <a:off x="4204692" y="3027834"/>
            <a:ext cx="2025370" cy="608430"/>
            <a:chOff x="757190" y="2154319"/>
            <a:chExt cx="2025370" cy="608430"/>
          </a:xfrm>
        </p:grpSpPr>
        <p:sp>
          <p:nvSpPr>
            <p:cNvPr id="64" name="Rectangle 63"/>
            <p:cNvSpPr/>
            <p:nvPr/>
          </p:nvSpPr>
          <p:spPr>
            <a:xfrm>
              <a:off x="757190" y="2154319"/>
              <a:ext cx="2025370" cy="239274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Right Arrow 64"/>
            <p:cNvSpPr/>
            <p:nvPr/>
          </p:nvSpPr>
          <p:spPr>
            <a:xfrm rot="16200000">
              <a:off x="1502968" y="2465483"/>
              <a:ext cx="369157" cy="225375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6" name="Group 65"/>
          <p:cNvGrpSpPr/>
          <p:nvPr/>
        </p:nvGrpSpPr>
        <p:grpSpPr>
          <a:xfrm rot="10800000">
            <a:off x="6221024" y="3027731"/>
            <a:ext cx="2025370" cy="608430"/>
            <a:chOff x="757190" y="2154319"/>
            <a:chExt cx="2025370" cy="608430"/>
          </a:xfrm>
        </p:grpSpPr>
        <p:sp>
          <p:nvSpPr>
            <p:cNvPr id="67" name="Rectangle 66"/>
            <p:cNvSpPr/>
            <p:nvPr/>
          </p:nvSpPr>
          <p:spPr>
            <a:xfrm>
              <a:off x="757190" y="2154319"/>
              <a:ext cx="2025370" cy="239274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Right Arrow 67"/>
            <p:cNvSpPr/>
            <p:nvPr/>
          </p:nvSpPr>
          <p:spPr>
            <a:xfrm rot="16200000">
              <a:off x="1502968" y="2465483"/>
              <a:ext cx="369157" cy="225375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9" name="Group 68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70" name="Flowchart: Process 69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71" name="Isosceles Triangle 70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2" name="Group 71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73" name="Flowchart: Process 72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74" name="Isosceles Triangle 73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7950" y="0"/>
            <a:ext cx="449091" cy="315859"/>
            <a:chOff x="147558" y="225119"/>
            <a:chExt cx="439902" cy="324351"/>
          </a:xfrm>
        </p:grpSpPr>
        <p:sp>
          <p:nvSpPr>
            <p:cNvPr id="76" name="Flowchart: Process 75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78" name="Isosceles Triangle 77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9" name="Rectangle 78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80" name="TextBox 79"/>
          <p:cNvSpPr txBox="1"/>
          <p:nvPr/>
        </p:nvSpPr>
        <p:spPr>
          <a:xfrm>
            <a:off x="108446" y="1106503"/>
            <a:ext cx="2259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 smtClean="0"/>
              <a:t>Calibration Procedure</a:t>
            </a:r>
            <a:endParaRPr lang="en-GB" b="1" u="sng" dirty="0"/>
          </a:p>
        </p:txBody>
      </p:sp>
    </p:spTree>
    <p:extLst>
      <p:ext uri="{BB962C8B-B14F-4D97-AF65-F5344CB8AC3E}">
        <p14:creationId xmlns:p14="http://schemas.microsoft.com/office/powerpoint/2010/main" val="219993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Elbow Connector 11"/>
          <p:cNvCxnSpPr>
            <a:endCxn id="28" idx="3"/>
          </p:cNvCxnSpPr>
          <p:nvPr/>
        </p:nvCxnSpPr>
        <p:spPr>
          <a:xfrm rot="16200000" flipV="1">
            <a:off x="2240726" y="3308334"/>
            <a:ext cx="736592" cy="409850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346588" y="4190649"/>
            <a:ext cx="54355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281020" y="1933229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272007" y="2607700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91156" y="332258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67623" y="466407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264752" y="5376135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91156" y="4696801"/>
            <a:ext cx="386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Yes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1420188" y="3929038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</a:t>
            </a:r>
            <a:endParaRPr lang="en-GB" sz="1200" dirty="0"/>
          </a:p>
        </p:txBody>
      </p:sp>
      <p:sp>
        <p:nvSpPr>
          <p:cNvPr id="25" name="Rectangle 2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229647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Select plate and coating thickness</a:t>
            </a:r>
            <a:endParaRPr lang="en-GB" sz="1400" i="1" dirty="0"/>
          </a:p>
        </p:txBody>
      </p:sp>
      <p:sp>
        <p:nvSpPr>
          <p:cNvPr id="28" name="Rectangle 2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89293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Perform calibration</a:t>
            </a:r>
            <a:endParaRPr lang="en-GB" sz="1400" i="1" dirty="0"/>
          </a:p>
        </p:txBody>
      </p:sp>
      <p:sp>
        <p:nvSpPr>
          <p:cNvPr id="31" name="Rectangle 30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1550058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Press ‘Calibrate’ on main screen</a:t>
            </a:r>
            <a:endParaRPr lang="en-GB" sz="1400" i="1" dirty="0"/>
          </a:p>
        </p:txBody>
      </p:sp>
      <p:sp>
        <p:nvSpPr>
          <p:cNvPr id="35" name="Rectangle 3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1877843" y="3881554"/>
            <a:ext cx="1274444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Adjust gain</a:t>
            </a:r>
            <a:endParaRPr lang="en-GB" sz="140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84745" y="3595166"/>
            <a:ext cx="1384717" cy="1085386"/>
            <a:chOff x="547406" y="2464711"/>
            <a:chExt cx="1384717" cy="1085386"/>
          </a:xfrm>
        </p:grpSpPr>
        <p:sp>
          <p:nvSpPr>
            <p:cNvPr id="3" name="Diamond 2"/>
            <p:cNvSpPr/>
            <p:nvPr/>
          </p:nvSpPr>
          <p:spPr>
            <a:xfrm>
              <a:off x="547406" y="2464711"/>
              <a:ext cx="1384717" cy="1085386"/>
            </a:xfrm>
            <a:prstGeom prst="diamond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589576" y="2745794"/>
              <a:ext cx="13130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Acceptable </a:t>
              </a:r>
              <a:r>
                <a:rPr lang="en-GB" sz="1400" dirty="0">
                  <a:solidFill>
                    <a:schemeClr val="bg1"/>
                  </a:solidFill>
                </a:rPr>
                <a:t>Calibration?</a:t>
              </a:r>
            </a:p>
          </p:txBody>
        </p:sp>
      </p:grpSp>
      <p:sp>
        <p:nvSpPr>
          <p:cNvPr id="37" name="Rectangle 3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495072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Set thresholds</a:t>
            </a:r>
            <a:endParaRPr lang="en-GB" sz="1400" i="1" dirty="0"/>
          </a:p>
        </p:txBody>
      </p:sp>
      <p:sp>
        <p:nvSpPr>
          <p:cNvPr id="38" name="Rectangle 3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644" y="5671576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Save calibration</a:t>
            </a:r>
            <a:endParaRPr lang="en-GB" sz="1400" i="1" dirty="0"/>
          </a:p>
        </p:txBody>
      </p:sp>
      <p:sp>
        <p:nvSpPr>
          <p:cNvPr id="50" name="Rectangle 49"/>
          <p:cNvSpPr/>
          <p:nvPr/>
        </p:nvSpPr>
        <p:spPr>
          <a:xfrm>
            <a:off x="4472" y="3396991"/>
            <a:ext cx="3384376" cy="3024592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3" name="Picture 2" descr="C:\Users\mboat.silverwinguk\Desktop\cal start sca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117" y="2216494"/>
            <a:ext cx="4427984" cy="332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87824" y="616388"/>
            <a:ext cx="6048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To perform a scan:</a:t>
            </a:r>
          </a:p>
          <a:p>
            <a:pPr marL="342900" indent="-342900">
              <a:buFontTx/>
              <a:buAutoNum type="arabicPeriod"/>
            </a:pPr>
            <a:r>
              <a:rPr lang="en-GB" sz="1600" dirty="0"/>
              <a:t>Ensure the MFLi3000 is set up correctly (check sensor height),</a:t>
            </a:r>
          </a:p>
          <a:p>
            <a:pPr marL="342900" indent="-342900">
              <a:buAutoNum type="arabicPeriod"/>
            </a:pPr>
            <a:r>
              <a:rPr lang="en-GB" sz="1600" dirty="0" smtClean="0"/>
              <a:t>Position </a:t>
            </a:r>
            <a:r>
              <a:rPr lang="en-GB" sz="1600" dirty="0"/>
              <a:t>the MFLi3000 at the </a:t>
            </a:r>
            <a:r>
              <a:rPr lang="en-GB" sz="1600" dirty="0" smtClean="0"/>
              <a:t>start of </a:t>
            </a:r>
            <a:r>
              <a:rPr lang="en-GB" sz="1600" dirty="0"/>
              <a:t>the calibration </a:t>
            </a:r>
            <a:r>
              <a:rPr lang="en-GB" sz="1600" dirty="0" smtClean="0"/>
              <a:t>plate,</a:t>
            </a:r>
            <a:endParaRPr lang="en-GB" sz="1600" dirty="0"/>
          </a:p>
          <a:p>
            <a:pPr marL="342900" indent="-342900">
              <a:buAutoNum type="arabicPeriod"/>
            </a:pPr>
            <a:r>
              <a:rPr lang="en-GB" sz="1600" dirty="0" smtClean="0"/>
              <a:t>Select </a:t>
            </a:r>
            <a:r>
              <a:rPr lang="en-GB" sz="1600" i="1" dirty="0"/>
              <a:t>Start </a:t>
            </a:r>
            <a:r>
              <a:rPr lang="en-GB" sz="1600" i="1" dirty="0" smtClean="0"/>
              <a:t>Scan,</a:t>
            </a:r>
            <a:endParaRPr lang="en-GB" sz="1600" dirty="0"/>
          </a:p>
        </p:txBody>
      </p:sp>
      <p:grpSp>
        <p:nvGrpSpPr>
          <p:cNvPr id="54" name="Group 53"/>
          <p:cNvGrpSpPr/>
          <p:nvPr/>
        </p:nvGrpSpPr>
        <p:grpSpPr>
          <a:xfrm>
            <a:off x="6530053" y="4886612"/>
            <a:ext cx="1735048" cy="808464"/>
            <a:chOff x="805126" y="1843556"/>
            <a:chExt cx="1735048" cy="808464"/>
          </a:xfrm>
        </p:grpSpPr>
        <p:sp>
          <p:nvSpPr>
            <p:cNvPr id="55" name="Rectangle 54"/>
            <p:cNvSpPr/>
            <p:nvPr/>
          </p:nvSpPr>
          <p:spPr>
            <a:xfrm>
              <a:off x="1565902" y="2099232"/>
              <a:ext cx="974272" cy="375993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ight Arrow 55"/>
            <p:cNvSpPr/>
            <p:nvPr/>
          </p:nvSpPr>
          <p:spPr>
            <a:xfrm>
              <a:off x="805126" y="1843556"/>
              <a:ext cx="738317" cy="808464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7" name="Rectangle 56"/>
          <p:cNvSpPr/>
          <p:nvPr/>
        </p:nvSpPr>
        <p:spPr>
          <a:xfrm>
            <a:off x="2404097" y="2921378"/>
            <a:ext cx="1159791" cy="47561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4714925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4964242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5213559" y="637215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3965691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4215008" y="6374736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/>
          <p:nvPr/>
        </p:nvSpPr>
        <p:spPr>
          <a:xfrm>
            <a:off x="4464325" y="637631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/>
          <p:cNvSpPr/>
          <p:nvPr/>
        </p:nvSpPr>
        <p:spPr>
          <a:xfrm>
            <a:off x="3218540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/>
          <p:cNvSpPr/>
          <p:nvPr/>
        </p:nvSpPr>
        <p:spPr>
          <a:xfrm>
            <a:off x="3467857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/>
          <p:cNvSpPr/>
          <p:nvPr/>
        </p:nvSpPr>
        <p:spPr>
          <a:xfrm>
            <a:off x="3717174" y="637260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1" name="Group 50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52" name="Flowchart: Process 51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58" name="Isosceles Triangle 57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9" name="Group 58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60" name="Flowchart: Process 59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70" name="Isosceles Triangle 69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6" name="Calibration MFLi3000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108446" y="1106503"/>
            <a:ext cx="2259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 smtClean="0"/>
              <a:t>Calibration Procedure</a:t>
            </a:r>
            <a:endParaRPr lang="en-GB" b="1" u="sng" dirty="0"/>
          </a:p>
        </p:txBody>
      </p:sp>
      <p:grpSp>
        <p:nvGrpSpPr>
          <p:cNvPr id="77" name="Group 76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78" name="Flowchart: Process 77">
              <a:hlinkClick r:id="rId6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80" name="Isosceles Triangle 79">
                <a:hlinkClick r:id="rId6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1" name="Rectangle 80">
                <a:hlinkClick r:id="rId6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43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Elbow Connector 11"/>
          <p:cNvCxnSpPr>
            <a:endCxn id="28" idx="3"/>
          </p:cNvCxnSpPr>
          <p:nvPr/>
        </p:nvCxnSpPr>
        <p:spPr>
          <a:xfrm rot="16200000" flipV="1">
            <a:off x="2240726" y="3308334"/>
            <a:ext cx="736592" cy="409850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346588" y="4190649"/>
            <a:ext cx="54355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281020" y="1933229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272007" y="2607700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91156" y="332258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67623" y="466407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264752" y="5376135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91156" y="4696801"/>
            <a:ext cx="386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Yes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1420188" y="3929038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</a:t>
            </a:r>
            <a:endParaRPr lang="en-GB" sz="1200" dirty="0"/>
          </a:p>
        </p:txBody>
      </p:sp>
      <p:sp>
        <p:nvSpPr>
          <p:cNvPr id="25" name="Rectangle 2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229647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Select plate and coating thickness</a:t>
            </a:r>
            <a:endParaRPr lang="en-GB" sz="1400" i="1" dirty="0"/>
          </a:p>
        </p:txBody>
      </p:sp>
      <p:sp>
        <p:nvSpPr>
          <p:cNvPr id="28" name="Rectangle 2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89293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Perform calibration</a:t>
            </a:r>
            <a:endParaRPr lang="en-GB" sz="1400" i="1" dirty="0"/>
          </a:p>
        </p:txBody>
      </p:sp>
      <p:sp>
        <p:nvSpPr>
          <p:cNvPr id="31" name="Rectangle 30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1550058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Press ‘Calibrate’ on main screen</a:t>
            </a:r>
            <a:endParaRPr lang="en-GB" sz="1400" i="1" dirty="0"/>
          </a:p>
        </p:txBody>
      </p:sp>
      <p:sp>
        <p:nvSpPr>
          <p:cNvPr id="35" name="Rectangle 3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1877843" y="3881554"/>
            <a:ext cx="1274444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Adjust gain</a:t>
            </a:r>
            <a:endParaRPr lang="en-GB" sz="140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84745" y="3595166"/>
            <a:ext cx="1384717" cy="1085386"/>
            <a:chOff x="547406" y="2464711"/>
            <a:chExt cx="1384717" cy="1085386"/>
          </a:xfrm>
        </p:grpSpPr>
        <p:sp>
          <p:nvSpPr>
            <p:cNvPr id="3" name="Diamond 2"/>
            <p:cNvSpPr/>
            <p:nvPr/>
          </p:nvSpPr>
          <p:spPr>
            <a:xfrm>
              <a:off x="547406" y="2464711"/>
              <a:ext cx="1384717" cy="1085386"/>
            </a:xfrm>
            <a:prstGeom prst="diamond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589576" y="2745794"/>
              <a:ext cx="13130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Acceptable </a:t>
              </a:r>
              <a:r>
                <a:rPr lang="en-GB" sz="1400" dirty="0">
                  <a:solidFill>
                    <a:schemeClr val="bg1"/>
                  </a:solidFill>
                </a:rPr>
                <a:t>Calibration?</a:t>
              </a:r>
            </a:p>
          </p:txBody>
        </p:sp>
      </p:grpSp>
      <p:sp>
        <p:nvSpPr>
          <p:cNvPr id="37" name="Rectangle 3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495072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Set thresholds</a:t>
            </a:r>
            <a:endParaRPr lang="en-GB" sz="1400" i="1" dirty="0"/>
          </a:p>
        </p:txBody>
      </p:sp>
      <p:sp>
        <p:nvSpPr>
          <p:cNvPr id="38" name="Rectangle 3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644" y="5671576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Save calibration</a:t>
            </a:r>
            <a:endParaRPr lang="en-GB" sz="1400" i="1" dirty="0"/>
          </a:p>
        </p:txBody>
      </p:sp>
      <p:sp>
        <p:nvSpPr>
          <p:cNvPr id="50" name="Rectangle 49"/>
          <p:cNvSpPr/>
          <p:nvPr/>
        </p:nvSpPr>
        <p:spPr>
          <a:xfrm>
            <a:off x="4472" y="3396991"/>
            <a:ext cx="3384376" cy="3024592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2987824" y="616388"/>
            <a:ext cx="60486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To perform a scan:</a:t>
            </a:r>
          </a:p>
          <a:p>
            <a:pPr marL="342900" indent="-342900">
              <a:buFontTx/>
              <a:buAutoNum type="arabicPeriod"/>
            </a:pPr>
            <a:r>
              <a:rPr lang="en-GB" sz="1600" dirty="0"/>
              <a:t>Ensure the MFLi3000 is set up correctly (check sensor height),</a:t>
            </a:r>
          </a:p>
          <a:p>
            <a:pPr marL="342900" indent="-342900">
              <a:buAutoNum type="arabicPeriod"/>
            </a:pPr>
            <a:r>
              <a:rPr lang="en-GB" sz="1600" dirty="0" smtClean="0"/>
              <a:t>Position </a:t>
            </a:r>
            <a:r>
              <a:rPr lang="en-GB" sz="1600" dirty="0"/>
              <a:t>the MFLi3000 at the </a:t>
            </a:r>
            <a:r>
              <a:rPr lang="en-GB" sz="1600" dirty="0" smtClean="0"/>
              <a:t>start of </a:t>
            </a:r>
            <a:r>
              <a:rPr lang="en-GB" sz="1600" dirty="0"/>
              <a:t>the calibration </a:t>
            </a:r>
            <a:r>
              <a:rPr lang="en-GB" sz="1600" dirty="0" smtClean="0"/>
              <a:t>plate,</a:t>
            </a:r>
            <a:endParaRPr lang="en-GB" sz="1600" dirty="0"/>
          </a:p>
          <a:p>
            <a:pPr marL="342900" indent="-342900">
              <a:buAutoNum type="arabicPeriod"/>
            </a:pPr>
            <a:r>
              <a:rPr lang="en-GB" sz="1600" dirty="0" smtClean="0"/>
              <a:t>Select </a:t>
            </a:r>
            <a:r>
              <a:rPr lang="en-GB" sz="1600" i="1" dirty="0"/>
              <a:t>Start </a:t>
            </a:r>
            <a:r>
              <a:rPr lang="en-GB" sz="1600" i="1" dirty="0" smtClean="0"/>
              <a:t>Scan,</a:t>
            </a:r>
            <a:endParaRPr lang="en-GB" sz="1600" dirty="0"/>
          </a:p>
          <a:p>
            <a:pPr marL="342900" indent="-342900">
              <a:buAutoNum type="arabicPeriod"/>
            </a:pPr>
            <a:r>
              <a:rPr lang="en-GB" sz="1600" dirty="0" smtClean="0"/>
              <a:t>Then, turn </a:t>
            </a:r>
            <a:r>
              <a:rPr lang="en-GB" sz="1600" dirty="0"/>
              <a:t>the right hand Drive </a:t>
            </a:r>
            <a:r>
              <a:rPr lang="en-GB" sz="1600" dirty="0" smtClean="0"/>
              <a:t>handle,</a:t>
            </a:r>
            <a:endParaRPr lang="en-GB" sz="1600" dirty="0"/>
          </a:p>
          <a:p>
            <a:pPr marL="342900" indent="-342900">
              <a:buAutoNum type="arabicPeriod"/>
            </a:pPr>
            <a:endParaRPr lang="en-GB" sz="1600" dirty="0"/>
          </a:p>
          <a:p>
            <a:pPr marL="342900" indent="-342900">
              <a:buAutoNum type="arabicPeriod"/>
            </a:pPr>
            <a:endParaRPr lang="en-GB" sz="1600" dirty="0"/>
          </a:p>
        </p:txBody>
      </p:sp>
      <p:sp>
        <p:nvSpPr>
          <p:cNvPr id="57" name="Rectangle 56"/>
          <p:cNvSpPr/>
          <p:nvPr/>
        </p:nvSpPr>
        <p:spPr>
          <a:xfrm>
            <a:off x="2404097" y="2921378"/>
            <a:ext cx="1159791" cy="47561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4714925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4964242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5213559" y="637215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3965691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4215008" y="6374736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/>
          <p:nvPr/>
        </p:nvSpPr>
        <p:spPr>
          <a:xfrm>
            <a:off x="4464325" y="637631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/>
          <p:cNvSpPr/>
          <p:nvPr/>
        </p:nvSpPr>
        <p:spPr>
          <a:xfrm>
            <a:off x="3218540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/>
          <p:cNvSpPr/>
          <p:nvPr/>
        </p:nvSpPr>
        <p:spPr>
          <a:xfrm>
            <a:off x="3467857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/>
          <p:cNvSpPr/>
          <p:nvPr/>
        </p:nvSpPr>
        <p:spPr>
          <a:xfrm>
            <a:off x="3717174" y="637260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205964" y="5457998"/>
            <a:ext cx="52544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/>
              <a:t>Note: </a:t>
            </a:r>
            <a:r>
              <a:rPr lang="en-GB" dirty="0" smtClean="0"/>
              <a:t>The </a:t>
            </a:r>
            <a:r>
              <a:rPr lang="en-GB" dirty="0"/>
              <a:t>MFLi3000 must travel at </a:t>
            </a:r>
            <a:r>
              <a:rPr lang="en-GB" dirty="0" smtClean="0"/>
              <a:t>least</a:t>
            </a:r>
          </a:p>
          <a:p>
            <a:pPr algn="ctr"/>
            <a:r>
              <a:rPr lang="en-GB" dirty="0" smtClean="0"/>
              <a:t> 6</a:t>
            </a:r>
            <a:r>
              <a:rPr lang="en-GB" dirty="0"/>
              <a:t>½</a:t>
            </a:r>
            <a:r>
              <a:rPr lang="en-GB" dirty="0" smtClean="0"/>
              <a:t> </a:t>
            </a:r>
            <a:r>
              <a:rPr lang="en-GB" dirty="0"/>
              <a:t>inches or </a:t>
            </a:r>
            <a:r>
              <a:rPr lang="en-GB" dirty="0" smtClean="0"/>
              <a:t>160 </a:t>
            </a:r>
            <a:r>
              <a:rPr lang="en-GB" dirty="0" smtClean="0"/>
              <a:t>mm (a short scan warning will appear if distance not travelled).</a:t>
            </a:r>
            <a:endParaRPr lang="en-GB" dirty="0"/>
          </a:p>
        </p:txBody>
      </p:sp>
      <p:grpSp>
        <p:nvGrpSpPr>
          <p:cNvPr id="51" name="Group 50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52" name="Flowchart: Process 51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53" name="Isosceles Triangle 52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4" name="Group 53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55" name="Flowchart: Process 54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56" name="Isosceles Triangle 55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3" name="Calibration MFLi300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1793" y="2216427"/>
            <a:ext cx="4415688" cy="3311766"/>
          </a:xfrm>
          <a:prstGeom prst="rect">
            <a:avLst/>
          </a:prstGeom>
        </p:spPr>
      </p:pic>
      <p:sp>
        <p:nvSpPr>
          <p:cNvPr id="72" name="TextBox 71"/>
          <p:cNvSpPr txBox="1"/>
          <p:nvPr/>
        </p:nvSpPr>
        <p:spPr>
          <a:xfrm>
            <a:off x="108446" y="1106503"/>
            <a:ext cx="2259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 smtClean="0"/>
              <a:t>Calibration Procedure</a:t>
            </a:r>
            <a:endParaRPr lang="en-GB" b="1" u="sng" dirty="0"/>
          </a:p>
        </p:txBody>
      </p:sp>
      <p:grpSp>
        <p:nvGrpSpPr>
          <p:cNvPr id="74" name="Group 7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75" name="Flowchart: Process 74">
              <a:hlinkClick r:id="rId5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77" name="Isosceles Triangle 76">
                <a:hlinkClick r:id="rId5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8" name="Rectangle 77">
                <a:hlinkClick r:id="rId5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95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0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29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79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73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8"/>
          <a:stretch/>
        </p:blipFill>
        <p:spPr bwMode="auto">
          <a:xfrm>
            <a:off x="3787930" y="1614929"/>
            <a:ext cx="4510582" cy="3192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Elbow Connector 11"/>
          <p:cNvCxnSpPr>
            <a:endCxn id="28" idx="3"/>
          </p:cNvCxnSpPr>
          <p:nvPr/>
        </p:nvCxnSpPr>
        <p:spPr>
          <a:xfrm rot="16200000" flipV="1">
            <a:off x="2240726" y="3308334"/>
            <a:ext cx="736592" cy="409850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346588" y="4190649"/>
            <a:ext cx="54355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281020" y="1933229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272007" y="2607700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91156" y="332258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67623" y="466407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264752" y="5376135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91156" y="4696801"/>
            <a:ext cx="386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Yes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1420188" y="3929038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</a:t>
            </a:r>
            <a:endParaRPr lang="en-GB" sz="1200" dirty="0"/>
          </a:p>
        </p:txBody>
      </p:sp>
      <p:sp>
        <p:nvSpPr>
          <p:cNvPr id="25" name="Rectangle 2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229647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Select plate and coating thickness</a:t>
            </a:r>
            <a:endParaRPr lang="en-GB" sz="1400" i="1" dirty="0"/>
          </a:p>
        </p:txBody>
      </p:sp>
      <p:sp>
        <p:nvSpPr>
          <p:cNvPr id="28" name="Rectangle 2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89293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Perform calibration</a:t>
            </a:r>
            <a:endParaRPr lang="en-GB" sz="1400" i="1" dirty="0"/>
          </a:p>
        </p:txBody>
      </p:sp>
      <p:sp>
        <p:nvSpPr>
          <p:cNvPr id="31" name="Rectangle 30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1550058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Press ‘Calibrate’ on main screen</a:t>
            </a:r>
            <a:endParaRPr lang="en-GB" sz="1400" i="1" dirty="0"/>
          </a:p>
        </p:txBody>
      </p:sp>
      <p:sp>
        <p:nvSpPr>
          <p:cNvPr id="35" name="Rectangle 3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1877843" y="3881554"/>
            <a:ext cx="1274444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Adjust gain</a:t>
            </a:r>
            <a:endParaRPr lang="en-GB" sz="140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84745" y="3595166"/>
            <a:ext cx="1384717" cy="1085386"/>
            <a:chOff x="547406" y="2464711"/>
            <a:chExt cx="1384717" cy="1085386"/>
          </a:xfrm>
        </p:grpSpPr>
        <p:sp>
          <p:nvSpPr>
            <p:cNvPr id="3" name="Diamond 2"/>
            <p:cNvSpPr/>
            <p:nvPr/>
          </p:nvSpPr>
          <p:spPr>
            <a:xfrm>
              <a:off x="547406" y="2464711"/>
              <a:ext cx="1384717" cy="1085386"/>
            </a:xfrm>
            <a:prstGeom prst="diamond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589576" y="2745794"/>
              <a:ext cx="13130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Acceptable </a:t>
              </a:r>
              <a:r>
                <a:rPr lang="en-GB" sz="1400" dirty="0">
                  <a:solidFill>
                    <a:schemeClr val="bg1"/>
                  </a:solidFill>
                </a:rPr>
                <a:t>Calibration?</a:t>
              </a:r>
            </a:p>
          </p:txBody>
        </p:sp>
      </p:grpSp>
      <p:sp>
        <p:nvSpPr>
          <p:cNvPr id="37" name="Rectangle 3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495072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Set thresholds</a:t>
            </a:r>
            <a:endParaRPr lang="en-GB" sz="1400" i="1" dirty="0"/>
          </a:p>
        </p:txBody>
      </p:sp>
      <p:sp>
        <p:nvSpPr>
          <p:cNvPr id="38" name="Rectangle 3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644" y="5671576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Save calibration</a:t>
            </a:r>
            <a:endParaRPr lang="en-GB" sz="1400" i="1" dirty="0"/>
          </a:p>
        </p:txBody>
      </p:sp>
      <p:sp>
        <p:nvSpPr>
          <p:cNvPr id="50" name="Rectangle 49"/>
          <p:cNvSpPr/>
          <p:nvPr/>
        </p:nvSpPr>
        <p:spPr>
          <a:xfrm>
            <a:off x="4472" y="4949599"/>
            <a:ext cx="3384376" cy="158628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>
            <a:off x="2404097" y="2921378"/>
            <a:ext cx="1159791" cy="47561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ectangle 57"/>
          <p:cNvSpPr/>
          <p:nvPr/>
        </p:nvSpPr>
        <p:spPr>
          <a:xfrm>
            <a:off x="1877443" y="3409690"/>
            <a:ext cx="1385713" cy="1254387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3681021" y="6267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dirty="0"/>
              <a:t>After the </a:t>
            </a:r>
            <a:r>
              <a:rPr lang="en-GB" dirty="0" smtClean="0"/>
              <a:t>scan, check the </a:t>
            </a:r>
            <a:r>
              <a:rPr lang="en-GB" dirty="0"/>
              <a:t>Calibration and </a:t>
            </a:r>
            <a:r>
              <a:rPr lang="en-GB" dirty="0" smtClean="0"/>
              <a:t>decide </a:t>
            </a:r>
            <a:r>
              <a:rPr lang="en-GB" dirty="0"/>
              <a:t>if it is acceptable.  </a:t>
            </a:r>
          </a:p>
        </p:txBody>
      </p:sp>
      <p:sp>
        <p:nvSpPr>
          <p:cNvPr id="62" name="Oval 61"/>
          <p:cNvSpPr/>
          <p:nvPr/>
        </p:nvSpPr>
        <p:spPr>
          <a:xfrm>
            <a:off x="4714925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4964242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5213559" y="637215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3965691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/>
          <p:nvPr/>
        </p:nvSpPr>
        <p:spPr>
          <a:xfrm>
            <a:off x="4215008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/>
          <p:cNvSpPr/>
          <p:nvPr/>
        </p:nvSpPr>
        <p:spPr>
          <a:xfrm>
            <a:off x="4464325" y="6376313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/>
          <p:cNvSpPr/>
          <p:nvPr/>
        </p:nvSpPr>
        <p:spPr>
          <a:xfrm>
            <a:off x="3218540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/>
          <p:cNvSpPr/>
          <p:nvPr/>
        </p:nvSpPr>
        <p:spPr>
          <a:xfrm>
            <a:off x="3467857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3717174" y="637260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1" name="Group 50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52" name="Flowchart: Process 51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53" name="Isosceles Triangle 52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4" name="Group 53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55" name="Flowchart: Process 54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56" name="Isosceles Triangle 55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108446" y="1106503"/>
            <a:ext cx="2259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 smtClean="0"/>
              <a:t>Calibration Procedure</a:t>
            </a:r>
            <a:endParaRPr lang="en-GB" b="1" u="sng" dirty="0"/>
          </a:p>
        </p:txBody>
      </p:sp>
      <p:grpSp>
        <p:nvGrpSpPr>
          <p:cNvPr id="75" name="Group 7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76" name="Flowchart: Process 75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78" name="Isosceles Triangle 77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9" name="Rectangle 78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956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8"/>
          <a:stretch/>
        </p:blipFill>
        <p:spPr bwMode="auto">
          <a:xfrm>
            <a:off x="3787930" y="1614929"/>
            <a:ext cx="4510582" cy="3192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Elbow Connector 11"/>
          <p:cNvCxnSpPr>
            <a:endCxn id="28" idx="3"/>
          </p:cNvCxnSpPr>
          <p:nvPr/>
        </p:nvCxnSpPr>
        <p:spPr>
          <a:xfrm rot="16200000" flipV="1">
            <a:off x="2240726" y="3308334"/>
            <a:ext cx="736592" cy="409850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346588" y="4190649"/>
            <a:ext cx="54355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281020" y="1933229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272007" y="2607700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91156" y="332258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67623" y="466407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264752" y="5376135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91156" y="4696801"/>
            <a:ext cx="386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Yes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1420188" y="3929038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</a:t>
            </a:r>
            <a:endParaRPr lang="en-GB" sz="1200" dirty="0"/>
          </a:p>
        </p:txBody>
      </p:sp>
      <p:sp>
        <p:nvSpPr>
          <p:cNvPr id="25" name="Rectangle 2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229647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Select plate and coating thickness</a:t>
            </a:r>
            <a:endParaRPr lang="en-GB" sz="1400" i="1" dirty="0"/>
          </a:p>
        </p:txBody>
      </p:sp>
      <p:sp>
        <p:nvSpPr>
          <p:cNvPr id="28" name="Rectangle 2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89293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Perform calibration</a:t>
            </a:r>
            <a:endParaRPr lang="en-GB" sz="1400" i="1" dirty="0"/>
          </a:p>
        </p:txBody>
      </p:sp>
      <p:sp>
        <p:nvSpPr>
          <p:cNvPr id="31" name="Rectangle 30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1550058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Press ‘Calibrate’ on main screen</a:t>
            </a:r>
            <a:endParaRPr lang="en-GB" sz="1400" i="1" dirty="0"/>
          </a:p>
        </p:txBody>
      </p:sp>
      <p:sp>
        <p:nvSpPr>
          <p:cNvPr id="35" name="Rectangle 3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1877843" y="3881554"/>
            <a:ext cx="1274444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Adjust gain</a:t>
            </a:r>
            <a:endParaRPr lang="en-GB" sz="140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84745" y="3595166"/>
            <a:ext cx="1384717" cy="1085386"/>
            <a:chOff x="547406" y="2464711"/>
            <a:chExt cx="1384717" cy="1085386"/>
          </a:xfrm>
        </p:grpSpPr>
        <p:sp>
          <p:nvSpPr>
            <p:cNvPr id="3" name="Diamond 2"/>
            <p:cNvSpPr/>
            <p:nvPr/>
          </p:nvSpPr>
          <p:spPr>
            <a:xfrm>
              <a:off x="547406" y="2464711"/>
              <a:ext cx="1384717" cy="1085386"/>
            </a:xfrm>
            <a:prstGeom prst="diamond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589576" y="2745794"/>
              <a:ext cx="13130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Acceptable </a:t>
              </a:r>
              <a:r>
                <a:rPr lang="en-GB" sz="1400" dirty="0">
                  <a:solidFill>
                    <a:schemeClr val="bg1"/>
                  </a:solidFill>
                </a:rPr>
                <a:t>Calibration?</a:t>
              </a:r>
            </a:p>
          </p:txBody>
        </p:sp>
      </p:grpSp>
      <p:sp>
        <p:nvSpPr>
          <p:cNvPr id="37" name="Rectangle 3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495072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Set thresholds</a:t>
            </a:r>
            <a:endParaRPr lang="en-GB" sz="1400" i="1" dirty="0"/>
          </a:p>
        </p:txBody>
      </p:sp>
      <p:sp>
        <p:nvSpPr>
          <p:cNvPr id="38" name="Rectangle 3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644" y="5671576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Save calibration</a:t>
            </a:r>
            <a:endParaRPr lang="en-GB" sz="1400" i="1" dirty="0"/>
          </a:p>
        </p:txBody>
      </p:sp>
      <p:sp>
        <p:nvSpPr>
          <p:cNvPr id="50" name="Rectangle 49"/>
          <p:cNvSpPr/>
          <p:nvPr/>
        </p:nvSpPr>
        <p:spPr>
          <a:xfrm>
            <a:off x="4472" y="4949599"/>
            <a:ext cx="3384376" cy="158628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50"/>
          <p:cNvSpPr txBox="1"/>
          <p:nvPr/>
        </p:nvSpPr>
        <p:spPr>
          <a:xfrm>
            <a:off x="3152287" y="4865577"/>
            <a:ext cx="44941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r>
              <a:rPr lang="en-GB" dirty="0" smtClean="0"/>
              <a:t>When Calibration traces are acceptable, continue to </a:t>
            </a:r>
            <a:r>
              <a:rPr lang="en-GB" dirty="0" smtClean="0"/>
              <a:t>set / adjust </a:t>
            </a:r>
            <a:r>
              <a:rPr lang="en-GB" dirty="0" smtClean="0"/>
              <a:t>thresholds.</a:t>
            </a:r>
            <a:endParaRPr lang="en-GB" dirty="0"/>
          </a:p>
          <a:p>
            <a:endParaRPr lang="en-GB" dirty="0"/>
          </a:p>
        </p:txBody>
      </p:sp>
      <p:sp>
        <p:nvSpPr>
          <p:cNvPr id="56" name="TextBox 55"/>
          <p:cNvSpPr txBox="1"/>
          <p:nvPr/>
        </p:nvSpPr>
        <p:spPr>
          <a:xfrm>
            <a:off x="3122700" y="376553"/>
            <a:ext cx="5621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If </a:t>
            </a:r>
            <a:r>
              <a:rPr lang="en-GB" sz="1600" dirty="0" smtClean="0"/>
              <a:t>Calibration is not acceptable, Select </a:t>
            </a:r>
            <a:r>
              <a:rPr lang="en-GB" sz="1600" i="1" dirty="0"/>
              <a:t>Calibrate </a:t>
            </a:r>
            <a:r>
              <a:rPr lang="en-GB" sz="1600" dirty="0"/>
              <a:t>and repeat </a:t>
            </a:r>
            <a:r>
              <a:rPr lang="en-GB" sz="1600" dirty="0" smtClean="0"/>
              <a:t>the calibration </a:t>
            </a:r>
            <a:r>
              <a:rPr lang="en-GB" sz="1600" dirty="0" smtClean="0"/>
              <a:t>process.  The gain </a:t>
            </a:r>
            <a:r>
              <a:rPr lang="en-GB" sz="1600" dirty="0"/>
              <a:t>values can be </a:t>
            </a:r>
            <a:r>
              <a:rPr lang="en-GB" sz="1600" dirty="0" smtClean="0"/>
              <a:t>readjusted here.</a:t>
            </a:r>
            <a:endParaRPr lang="en-GB" sz="1600" dirty="0" smtClean="0"/>
          </a:p>
          <a:p>
            <a:endParaRPr lang="en-GB" sz="1600" dirty="0"/>
          </a:p>
        </p:txBody>
      </p:sp>
      <p:sp>
        <p:nvSpPr>
          <p:cNvPr id="61" name="Oval 60"/>
          <p:cNvSpPr/>
          <p:nvPr/>
        </p:nvSpPr>
        <p:spPr>
          <a:xfrm>
            <a:off x="4714925" y="6370575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4964242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5213559" y="637215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3965691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4215008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/>
          <p:nvPr/>
        </p:nvSpPr>
        <p:spPr>
          <a:xfrm>
            <a:off x="4464325" y="637631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/>
          <p:cNvSpPr/>
          <p:nvPr/>
        </p:nvSpPr>
        <p:spPr>
          <a:xfrm>
            <a:off x="3218540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/>
          <p:cNvSpPr/>
          <p:nvPr/>
        </p:nvSpPr>
        <p:spPr>
          <a:xfrm>
            <a:off x="3467857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/>
          <p:cNvSpPr/>
          <p:nvPr/>
        </p:nvSpPr>
        <p:spPr>
          <a:xfrm>
            <a:off x="3717174" y="637260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2" name="Group 51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53" name="Flowchart: Process 52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54" name="Isosceles Triangle 53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7" name="Group 56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58" name="Flowchart: Process 57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59" name="Isosceles Triangle 58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108446" y="1106503"/>
            <a:ext cx="2259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 smtClean="0"/>
              <a:t>Calibration Procedure</a:t>
            </a:r>
            <a:endParaRPr lang="en-GB" b="1" u="sng" dirty="0"/>
          </a:p>
        </p:txBody>
      </p:sp>
      <p:grpSp>
        <p:nvGrpSpPr>
          <p:cNvPr id="75" name="Group 7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76" name="Flowchart: Process 75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78" name="Isosceles Triangle 77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9" name="Rectangle 78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022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225886"/>
            <a:ext cx="88569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chemeClr val="bg1"/>
                </a:solidFill>
              </a:rPr>
              <a:t>MFLi3000 Quick Start Guide</a:t>
            </a:r>
            <a:endParaRPr lang="en-GB" sz="4000" dirty="0" smtClean="0">
              <a:solidFill>
                <a:schemeClr val="bg1"/>
              </a:solidFill>
            </a:endParaRPr>
          </a:p>
          <a:p>
            <a:pPr algn="ctr"/>
            <a:endParaRPr lang="en-GB" sz="4000" dirty="0" smtClean="0">
              <a:solidFill>
                <a:schemeClr val="bg1"/>
              </a:solidFill>
            </a:endParaRPr>
          </a:p>
        </p:txBody>
      </p:sp>
      <p:sp>
        <p:nvSpPr>
          <p:cNvPr id="5" name="Flowchart: Process 4">
            <a:hlinkClick r:id="" action="ppaction://hlinkshowjump?jump=nextslide" highlightClick="1"/>
          </p:cNvPr>
          <p:cNvSpPr/>
          <p:nvPr/>
        </p:nvSpPr>
        <p:spPr>
          <a:xfrm>
            <a:off x="3064274" y="4627988"/>
            <a:ext cx="3132348" cy="792088"/>
          </a:xfrm>
          <a:prstGeom prst="flowChartProcess">
            <a:avLst/>
          </a:prstGeom>
          <a:solidFill>
            <a:srgbClr val="401663"/>
          </a:solidFill>
          <a:ln>
            <a:solidFill>
              <a:srgbClr val="401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Press here to continue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26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C:\Users\mboat.silverwinguk\Desktop\cali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"/>
          <a:stretch/>
        </p:blipFill>
        <p:spPr bwMode="auto">
          <a:xfrm>
            <a:off x="3787930" y="1614930"/>
            <a:ext cx="4510582" cy="324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Elbow Connector 11"/>
          <p:cNvCxnSpPr>
            <a:endCxn id="28" idx="3"/>
          </p:cNvCxnSpPr>
          <p:nvPr/>
        </p:nvCxnSpPr>
        <p:spPr>
          <a:xfrm rot="16200000" flipV="1">
            <a:off x="2240726" y="3308334"/>
            <a:ext cx="736592" cy="409850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346588" y="4190649"/>
            <a:ext cx="54355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281020" y="1933229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272007" y="2607700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91156" y="332258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67623" y="466407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264752" y="5376135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91156" y="4696801"/>
            <a:ext cx="386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Yes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1420188" y="3929038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</a:t>
            </a:r>
            <a:endParaRPr lang="en-GB" sz="1200" dirty="0"/>
          </a:p>
        </p:txBody>
      </p:sp>
      <p:sp>
        <p:nvSpPr>
          <p:cNvPr id="25" name="Rectangle 2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229647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Select plate and coating thickness</a:t>
            </a:r>
            <a:endParaRPr lang="en-GB" sz="1400" i="1" dirty="0"/>
          </a:p>
        </p:txBody>
      </p:sp>
      <p:sp>
        <p:nvSpPr>
          <p:cNvPr id="28" name="Rectangle 2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89293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Perform calibration</a:t>
            </a:r>
            <a:endParaRPr lang="en-GB" sz="1400" i="1" dirty="0"/>
          </a:p>
        </p:txBody>
      </p:sp>
      <p:sp>
        <p:nvSpPr>
          <p:cNvPr id="31" name="Rectangle 30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1550058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Press ‘Calibrate’ on main screen</a:t>
            </a:r>
            <a:endParaRPr lang="en-GB" sz="1400" i="1" dirty="0"/>
          </a:p>
        </p:txBody>
      </p:sp>
      <p:sp>
        <p:nvSpPr>
          <p:cNvPr id="35" name="Rectangle 3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1877843" y="3881554"/>
            <a:ext cx="1274444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Adjust gain</a:t>
            </a:r>
            <a:endParaRPr lang="en-GB" sz="140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84745" y="3595166"/>
            <a:ext cx="1384717" cy="1085386"/>
            <a:chOff x="547406" y="2464711"/>
            <a:chExt cx="1384717" cy="1085386"/>
          </a:xfrm>
        </p:grpSpPr>
        <p:sp>
          <p:nvSpPr>
            <p:cNvPr id="3" name="Diamond 2"/>
            <p:cNvSpPr/>
            <p:nvPr/>
          </p:nvSpPr>
          <p:spPr>
            <a:xfrm>
              <a:off x="547406" y="2464711"/>
              <a:ext cx="1384717" cy="1085386"/>
            </a:xfrm>
            <a:prstGeom prst="diamond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589576" y="2745794"/>
              <a:ext cx="13130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Acceptable </a:t>
              </a:r>
              <a:r>
                <a:rPr lang="en-GB" sz="1400" dirty="0">
                  <a:solidFill>
                    <a:schemeClr val="bg1"/>
                  </a:solidFill>
                </a:rPr>
                <a:t>Calibration?</a:t>
              </a:r>
            </a:p>
          </p:txBody>
        </p:sp>
      </p:grpSp>
      <p:sp>
        <p:nvSpPr>
          <p:cNvPr id="37" name="Rectangle 3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495072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Set thresholds</a:t>
            </a:r>
            <a:endParaRPr lang="en-GB" sz="1400" i="1" dirty="0"/>
          </a:p>
        </p:txBody>
      </p:sp>
      <p:sp>
        <p:nvSpPr>
          <p:cNvPr id="38" name="Rectangle 3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644" y="5671576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Save calibration</a:t>
            </a:r>
            <a:endParaRPr lang="en-GB" sz="1400" i="1" dirty="0"/>
          </a:p>
        </p:txBody>
      </p:sp>
      <p:sp>
        <p:nvSpPr>
          <p:cNvPr id="50" name="Rectangle 49"/>
          <p:cNvSpPr/>
          <p:nvPr/>
        </p:nvSpPr>
        <p:spPr>
          <a:xfrm>
            <a:off x="4472" y="5467481"/>
            <a:ext cx="3384376" cy="1017601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3" name="Group 12"/>
          <p:cNvGrpSpPr/>
          <p:nvPr/>
        </p:nvGrpSpPr>
        <p:grpSpPr>
          <a:xfrm>
            <a:off x="2781399" y="1268760"/>
            <a:ext cx="6150541" cy="2053828"/>
            <a:chOff x="2781399" y="1268760"/>
            <a:chExt cx="6150541" cy="2053828"/>
          </a:xfrm>
        </p:grpSpPr>
        <p:sp>
          <p:nvSpPr>
            <p:cNvPr id="6" name="Rectangle 5"/>
            <p:cNvSpPr/>
            <p:nvPr/>
          </p:nvSpPr>
          <p:spPr>
            <a:xfrm>
              <a:off x="2781399" y="1268760"/>
              <a:ext cx="615054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600" dirty="0" smtClean="0"/>
                <a:t>Set </a:t>
              </a:r>
              <a:r>
                <a:rPr lang="en-GB" sz="1600" dirty="0"/>
                <a:t>the </a:t>
              </a:r>
              <a:r>
                <a:rPr lang="en-GB" sz="1600" i="1" dirty="0"/>
                <a:t>Reporting</a:t>
              </a:r>
              <a:r>
                <a:rPr lang="en-GB" sz="1600" dirty="0"/>
                <a:t> (</a:t>
              </a:r>
              <a:r>
                <a:rPr lang="en-GB" sz="1600" dirty="0" err="1"/>
                <a:t>Autostop</a:t>
              </a:r>
              <a:r>
                <a:rPr lang="en-GB" sz="1600" dirty="0"/>
                <a:t>) </a:t>
              </a:r>
              <a:r>
                <a:rPr lang="en-GB" sz="1600" i="1" dirty="0"/>
                <a:t>Threshold</a:t>
              </a:r>
              <a:r>
                <a:rPr lang="en-GB" sz="1600" dirty="0"/>
                <a:t> - </a:t>
              </a:r>
              <a:r>
                <a:rPr lang="en-GB" sz="1600" dirty="0">
                  <a:solidFill>
                    <a:srgbClr val="0070C0"/>
                  </a:solidFill>
                </a:rPr>
                <a:t>blue </a:t>
              </a:r>
              <a:r>
                <a:rPr lang="en-GB" sz="1600" dirty="0"/>
                <a:t>line</a:t>
              </a:r>
            </a:p>
          </p:txBody>
        </p:sp>
        <p:grpSp>
          <p:nvGrpSpPr>
            <p:cNvPr id="54" name="Group 53"/>
            <p:cNvGrpSpPr/>
            <p:nvPr/>
          </p:nvGrpSpPr>
          <p:grpSpPr>
            <a:xfrm rot="10800000">
              <a:off x="3253090" y="1933228"/>
              <a:ext cx="4127219" cy="1389360"/>
              <a:chOff x="815415" y="1220514"/>
              <a:chExt cx="4127219" cy="1389360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815415" y="1220514"/>
                <a:ext cx="3521891" cy="1389360"/>
              </a:xfrm>
              <a:prstGeom prst="rect">
                <a:avLst/>
              </a:prstGeom>
              <a:noFill/>
              <a:ln w="762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Right Arrow 55"/>
              <p:cNvSpPr/>
              <p:nvPr/>
            </p:nvSpPr>
            <p:spPr>
              <a:xfrm rot="10800000">
                <a:off x="4385433" y="1421099"/>
                <a:ext cx="557201" cy="808464"/>
              </a:xfrm>
              <a:prstGeom prst="rightArrow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3253090" y="3322589"/>
            <a:ext cx="5122628" cy="1910437"/>
            <a:chOff x="3253090" y="3322589"/>
            <a:chExt cx="5122628" cy="1910437"/>
          </a:xfrm>
        </p:grpSpPr>
        <p:sp>
          <p:nvSpPr>
            <p:cNvPr id="2" name="Rectangle 1"/>
            <p:cNvSpPr/>
            <p:nvPr/>
          </p:nvSpPr>
          <p:spPr>
            <a:xfrm>
              <a:off x="3767968" y="4894472"/>
              <a:ext cx="460775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600" dirty="0" smtClean="0"/>
                <a:t>Set </a:t>
              </a:r>
              <a:r>
                <a:rPr lang="en-GB" sz="1600" dirty="0"/>
                <a:t>the </a:t>
              </a:r>
              <a:r>
                <a:rPr lang="en-GB" sz="1600" i="1" dirty="0" err="1"/>
                <a:t>MFLi</a:t>
              </a:r>
              <a:r>
                <a:rPr lang="en-GB" sz="1600" i="1" dirty="0"/>
                <a:t> Threshold</a:t>
              </a:r>
              <a:r>
                <a:rPr lang="en-GB" sz="1600" dirty="0"/>
                <a:t> - </a:t>
              </a:r>
              <a:r>
                <a:rPr lang="en-GB" sz="1600" dirty="0">
                  <a:solidFill>
                    <a:srgbClr val="00B050"/>
                  </a:solidFill>
                </a:rPr>
                <a:t>green </a:t>
              </a:r>
              <a:r>
                <a:rPr lang="en-GB" sz="1600" dirty="0"/>
                <a:t>line</a:t>
              </a: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3253090" y="3322589"/>
              <a:ext cx="4145858" cy="1442655"/>
              <a:chOff x="191446" y="1015352"/>
              <a:chExt cx="4145858" cy="1442655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815413" y="1015352"/>
                <a:ext cx="3521891" cy="1442655"/>
              </a:xfrm>
              <a:prstGeom prst="rect">
                <a:avLst/>
              </a:prstGeom>
              <a:noFill/>
              <a:ln w="762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" name="Right Arrow 58"/>
              <p:cNvSpPr/>
              <p:nvPr/>
            </p:nvSpPr>
            <p:spPr>
              <a:xfrm>
                <a:off x="191446" y="1356068"/>
                <a:ext cx="581398" cy="808464"/>
              </a:xfrm>
              <a:prstGeom prst="rightArrow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62" name="Oval 61"/>
          <p:cNvSpPr/>
          <p:nvPr/>
        </p:nvSpPr>
        <p:spPr>
          <a:xfrm>
            <a:off x="4714925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4964242" y="6370575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5213559" y="637215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3965691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/>
          <p:nvPr/>
        </p:nvSpPr>
        <p:spPr>
          <a:xfrm>
            <a:off x="4215008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/>
          <p:cNvSpPr/>
          <p:nvPr/>
        </p:nvSpPr>
        <p:spPr>
          <a:xfrm>
            <a:off x="4464325" y="637631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/>
          <p:cNvSpPr/>
          <p:nvPr/>
        </p:nvSpPr>
        <p:spPr>
          <a:xfrm>
            <a:off x="3218540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/>
          <p:cNvSpPr/>
          <p:nvPr/>
        </p:nvSpPr>
        <p:spPr>
          <a:xfrm>
            <a:off x="3467857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3717174" y="637260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1" name="Group 50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52" name="Flowchart: Process 51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60" name="Isosceles Triangle 59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1" name="Group 60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71" name="Flowchart: Process 70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72" name="Isosceles Triangle 71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108446" y="1106503"/>
            <a:ext cx="2259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 smtClean="0"/>
              <a:t>Calibration Procedure</a:t>
            </a:r>
            <a:endParaRPr lang="en-GB" b="1" u="sng" dirty="0"/>
          </a:p>
        </p:txBody>
      </p:sp>
      <p:grpSp>
        <p:nvGrpSpPr>
          <p:cNvPr id="79" name="Group 78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80" name="Flowchart: Process 79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82" name="Isosceles Triangle 81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3" name="Rectangle 82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7" name="Rectangle 6"/>
          <p:cNvSpPr/>
          <p:nvPr/>
        </p:nvSpPr>
        <p:spPr>
          <a:xfrm>
            <a:off x="3834488" y="533035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Set the </a:t>
            </a:r>
            <a:r>
              <a:rPr lang="en-GB" i="1" dirty="0"/>
              <a:t>MFLi </a:t>
            </a:r>
            <a:r>
              <a:rPr lang="en-GB" i="1" dirty="0" smtClean="0"/>
              <a:t>Threshold </a:t>
            </a:r>
            <a:r>
              <a:rPr lang="en-GB" dirty="0"/>
              <a:t>slightly lower than the </a:t>
            </a:r>
            <a:r>
              <a:rPr lang="en-GB" i="1" dirty="0"/>
              <a:t>Reporting </a:t>
            </a:r>
            <a:r>
              <a:rPr lang="en-GB" i="1" dirty="0" smtClean="0"/>
              <a:t>Threshold</a:t>
            </a:r>
            <a:r>
              <a:rPr lang="en-GB" i="1" dirty="0"/>
              <a:t>, </a:t>
            </a:r>
            <a:r>
              <a:rPr lang="en-GB" dirty="0"/>
              <a:t>this will ensure that important signals are not missed.</a:t>
            </a:r>
            <a:endParaRPr lang="en-GB" i="1" dirty="0"/>
          </a:p>
        </p:txBody>
      </p:sp>
      <p:sp>
        <p:nvSpPr>
          <p:cNvPr id="73" name="Rectangle 72"/>
          <p:cNvSpPr/>
          <p:nvPr/>
        </p:nvSpPr>
        <p:spPr>
          <a:xfrm>
            <a:off x="3767968" y="21639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/>
              <a:t>Use the sliders to set </a:t>
            </a:r>
            <a:r>
              <a:rPr lang="en-GB" i="1" dirty="0" smtClean="0"/>
              <a:t>Reporting</a:t>
            </a:r>
            <a:r>
              <a:rPr lang="en-GB" dirty="0" smtClean="0"/>
              <a:t> and </a:t>
            </a:r>
            <a:r>
              <a:rPr lang="en-GB" i="1" dirty="0" smtClean="0"/>
              <a:t>MFLi</a:t>
            </a:r>
            <a:r>
              <a:rPr lang="en-GB" dirty="0" smtClean="0"/>
              <a:t> </a:t>
            </a:r>
            <a:r>
              <a:rPr lang="en-GB" i="1" dirty="0" smtClean="0"/>
              <a:t>Thresholds</a:t>
            </a:r>
            <a:r>
              <a:rPr lang="en-GB" dirty="0" smtClean="0"/>
              <a:t>.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54594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3" descr="C:\Users\mboat.silverwinguk\Desktop\cali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"/>
          <a:stretch/>
        </p:blipFill>
        <p:spPr bwMode="auto">
          <a:xfrm>
            <a:off x="3787930" y="1614930"/>
            <a:ext cx="4510582" cy="324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Elbow Connector 11"/>
          <p:cNvCxnSpPr>
            <a:endCxn id="28" idx="3"/>
          </p:cNvCxnSpPr>
          <p:nvPr/>
        </p:nvCxnSpPr>
        <p:spPr>
          <a:xfrm rot="16200000" flipV="1">
            <a:off x="2240726" y="3308334"/>
            <a:ext cx="736592" cy="409850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346588" y="4190649"/>
            <a:ext cx="54355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281020" y="1933229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272007" y="2607700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91156" y="332258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67623" y="4664078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264752" y="5376135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91156" y="4696801"/>
            <a:ext cx="386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Yes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1420188" y="3929038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</a:t>
            </a:r>
            <a:endParaRPr lang="en-GB" sz="1200" dirty="0"/>
          </a:p>
        </p:txBody>
      </p:sp>
      <p:sp>
        <p:nvSpPr>
          <p:cNvPr id="25" name="Rectangle 2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229647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Select plate and coating thickness</a:t>
            </a:r>
            <a:endParaRPr lang="en-GB" sz="1400" i="1" dirty="0"/>
          </a:p>
        </p:txBody>
      </p:sp>
      <p:sp>
        <p:nvSpPr>
          <p:cNvPr id="28" name="Rectangle 2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289293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Perform calibration</a:t>
            </a:r>
            <a:endParaRPr lang="en-GB" sz="1400" i="1" dirty="0"/>
          </a:p>
        </p:txBody>
      </p:sp>
      <p:sp>
        <p:nvSpPr>
          <p:cNvPr id="31" name="Rectangle 30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1550058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Press ‘Calibrate’ on main screen</a:t>
            </a:r>
            <a:endParaRPr lang="en-GB" sz="1400" i="1" dirty="0"/>
          </a:p>
        </p:txBody>
      </p:sp>
      <p:sp>
        <p:nvSpPr>
          <p:cNvPr id="35" name="Rectangle 3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1877843" y="3881554"/>
            <a:ext cx="1274444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Adjust gain</a:t>
            </a:r>
            <a:endParaRPr lang="en-GB" sz="140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84745" y="3595166"/>
            <a:ext cx="1384717" cy="1085386"/>
            <a:chOff x="547406" y="2464711"/>
            <a:chExt cx="1384717" cy="1085386"/>
          </a:xfrm>
        </p:grpSpPr>
        <p:sp>
          <p:nvSpPr>
            <p:cNvPr id="3" name="Diamond 2"/>
            <p:cNvSpPr/>
            <p:nvPr/>
          </p:nvSpPr>
          <p:spPr>
            <a:xfrm>
              <a:off x="547406" y="2464711"/>
              <a:ext cx="1384717" cy="1085386"/>
            </a:xfrm>
            <a:prstGeom prst="diamond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589576" y="2745794"/>
              <a:ext cx="13130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Acceptable </a:t>
              </a:r>
              <a:r>
                <a:rPr lang="en-GB" sz="1400" dirty="0">
                  <a:solidFill>
                    <a:schemeClr val="bg1"/>
                  </a:solidFill>
                </a:rPr>
                <a:t>Calibration?</a:t>
              </a:r>
            </a:p>
          </p:txBody>
        </p:sp>
      </p:grpSp>
      <p:sp>
        <p:nvSpPr>
          <p:cNvPr id="37" name="Rectangle 3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745" y="4950725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Set thresholds</a:t>
            </a:r>
            <a:endParaRPr lang="en-GB" sz="1400" i="1" dirty="0"/>
          </a:p>
        </p:txBody>
      </p:sp>
      <p:sp>
        <p:nvSpPr>
          <p:cNvPr id="38" name="Rectangle 3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84644" y="5671576"/>
            <a:ext cx="2319352" cy="504056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smtClean="0"/>
              <a:t>Save calibration</a:t>
            </a:r>
            <a:endParaRPr lang="en-GB" sz="1400" i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3275856" y="3501008"/>
            <a:ext cx="5760640" cy="2950121"/>
            <a:chOff x="2465592" y="3210810"/>
            <a:chExt cx="5760640" cy="2950121"/>
          </a:xfrm>
        </p:grpSpPr>
        <p:sp>
          <p:nvSpPr>
            <p:cNvPr id="2" name="Rectangle 1"/>
            <p:cNvSpPr/>
            <p:nvPr/>
          </p:nvSpPr>
          <p:spPr>
            <a:xfrm>
              <a:off x="2465592" y="4683603"/>
              <a:ext cx="424847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en-GB" dirty="0"/>
                <a:t>After the two Thresholds have been set, the calibration can be </a:t>
              </a:r>
              <a:r>
                <a:rPr lang="en-GB" dirty="0" smtClean="0"/>
                <a:t>saved.</a:t>
              </a:r>
              <a:endParaRPr lang="en-GB" dirty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GB" dirty="0" smtClean="0"/>
                <a:t>Enter meaningful </a:t>
              </a:r>
              <a:r>
                <a:rPr lang="en-GB" dirty="0"/>
                <a:t>calibration names </a:t>
              </a:r>
              <a:r>
                <a:rPr lang="en-GB" dirty="0" smtClean="0"/>
                <a:t>to </a:t>
              </a:r>
              <a:r>
                <a:rPr lang="en-GB" dirty="0"/>
                <a:t>aid </a:t>
              </a:r>
              <a:r>
                <a:rPr lang="en-GB" dirty="0" smtClean="0"/>
                <a:t>future identification.</a:t>
              </a:r>
              <a:endParaRPr lang="en-GB" dirty="0"/>
            </a:p>
            <a:p>
              <a:pPr marL="285750" indent="-285750">
                <a:buFont typeface="Arial" pitchFamily="34" charset="0"/>
                <a:buChar char="•"/>
              </a:pPr>
              <a:endParaRPr lang="en-GB" dirty="0"/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33930" y="3210810"/>
              <a:ext cx="1592302" cy="808464"/>
              <a:chOff x="3572286" y="903573"/>
              <a:chExt cx="1592302" cy="808464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3572286" y="1091710"/>
                <a:ext cx="828901" cy="390035"/>
              </a:xfrm>
              <a:prstGeom prst="rect">
                <a:avLst/>
              </a:prstGeom>
              <a:noFill/>
              <a:ln w="762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" name="Right Arrow 58"/>
              <p:cNvSpPr/>
              <p:nvPr/>
            </p:nvSpPr>
            <p:spPr>
              <a:xfrm rot="10800000">
                <a:off x="4426271" y="903573"/>
                <a:ext cx="738317" cy="808464"/>
              </a:xfrm>
              <a:prstGeom prst="rightArrow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66" name="Oval 65"/>
          <p:cNvSpPr/>
          <p:nvPr/>
        </p:nvSpPr>
        <p:spPr>
          <a:xfrm>
            <a:off x="4714925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/>
          <p:cNvSpPr/>
          <p:nvPr/>
        </p:nvSpPr>
        <p:spPr>
          <a:xfrm>
            <a:off x="4964242" y="637057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/>
          <p:cNvSpPr/>
          <p:nvPr/>
        </p:nvSpPr>
        <p:spPr>
          <a:xfrm>
            <a:off x="5213559" y="6372152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/>
          <p:cNvSpPr/>
          <p:nvPr/>
        </p:nvSpPr>
        <p:spPr>
          <a:xfrm>
            <a:off x="3965691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4215008" y="6374736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4464325" y="637631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/>
          <p:cNvSpPr/>
          <p:nvPr/>
        </p:nvSpPr>
        <p:spPr>
          <a:xfrm>
            <a:off x="3218540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Oval 72"/>
          <p:cNvSpPr/>
          <p:nvPr/>
        </p:nvSpPr>
        <p:spPr>
          <a:xfrm>
            <a:off x="3467857" y="6371031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/>
          <p:cNvSpPr/>
          <p:nvPr/>
        </p:nvSpPr>
        <p:spPr>
          <a:xfrm>
            <a:off x="3717174" y="637260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xtBox 62"/>
          <p:cNvSpPr txBox="1"/>
          <p:nvPr/>
        </p:nvSpPr>
        <p:spPr>
          <a:xfrm>
            <a:off x="1207786" y="6381328"/>
            <a:ext cx="1347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Finish</a:t>
            </a:r>
            <a:endParaRPr lang="en-GB" dirty="0"/>
          </a:p>
        </p:txBody>
      </p:sp>
      <p:sp>
        <p:nvSpPr>
          <p:cNvPr id="50" name="TextBox 49"/>
          <p:cNvSpPr txBox="1"/>
          <p:nvPr/>
        </p:nvSpPr>
        <p:spPr>
          <a:xfrm>
            <a:off x="108446" y="1106503"/>
            <a:ext cx="2259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 smtClean="0"/>
              <a:t>Calibration Procedure</a:t>
            </a:r>
            <a:endParaRPr lang="en-GB" b="1" u="sng" dirty="0"/>
          </a:p>
        </p:txBody>
      </p:sp>
      <p:grpSp>
        <p:nvGrpSpPr>
          <p:cNvPr id="51" name="Group 50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52" name="Flowchart: Process 51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55" name="Isosceles Triangle 54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Rectangle 55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60" name="Group 59"/>
          <p:cNvGrpSpPr/>
          <p:nvPr/>
        </p:nvGrpSpPr>
        <p:grpSpPr>
          <a:xfrm>
            <a:off x="2242930" y="6290836"/>
            <a:ext cx="4651544" cy="631719"/>
            <a:chOff x="-1274786" y="225119"/>
            <a:chExt cx="3265754" cy="324351"/>
          </a:xfrm>
        </p:grpSpPr>
        <p:sp>
          <p:nvSpPr>
            <p:cNvPr id="61" name="Flowchart: Process 60">
              <a:hlinkClick r:id="rId3" action="ppaction://hlinksldjump"/>
            </p:cNvPr>
            <p:cNvSpPr/>
            <p:nvPr/>
          </p:nvSpPr>
          <p:spPr>
            <a:xfrm>
              <a:off x="-1274786" y="225119"/>
              <a:ext cx="3265754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64" name="Isosceles Triangle 63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Rectangle 64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100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225886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i="1" dirty="0">
                <a:solidFill>
                  <a:schemeClr val="bg1"/>
                </a:solidFill>
              </a:rPr>
              <a:t>3. Performing a </a:t>
            </a:r>
            <a:r>
              <a:rPr lang="en-GB" sz="4800" i="1" dirty="0" err="1" smtClean="0">
                <a:solidFill>
                  <a:schemeClr val="bg1"/>
                </a:solidFill>
              </a:rPr>
              <a:t>Freescan</a:t>
            </a:r>
            <a:endParaRPr lang="en-GB" sz="4800" i="1" dirty="0" smtClean="0">
              <a:solidFill>
                <a:schemeClr val="bg1"/>
              </a:solidFill>
            </a:endParaRPr>
          </a:p>
          <a:p>
            <a:pPr algn="ctr"/>
            <a:endParaRPr lang="en-GB" sz="4800" i="1" dirty="0">
              <a:solidFill>
                <a:schemeClr val="bg1"/>
              </a:solidFill>
            </a:endParaRPr>
          </a:p>
        </p:txBody>
      </p:sp>
      <p:sp>
        <p:nvSpPr>
          <p:cNvPr id="5" name="Flowchart: Process 4">
            <a:hlinkClick r:id="" action="ppaction://hlinkshowjump?jump=nextslide"/>
          </p:cNvPr>
          <p:cNvSpPr/>
          <p:nvPr/>
        </p:nvSpPr>
        <p:spPr>
          <a:xfrm>
            <a:off x="3064274" y="4627988"/>
            <a:ext cx="3132348" cy="792088"/>
          </a:xfrm>
          <a:prstGeom prst="flowChartProcess">
            <a:avLst/>
          </a:prstGeom>
          <a:solidFill>
            <a:srgbClr val="401663"/>
          </a:solidFill>
          <a:ln>
            <a:solidFill>
              <a:srgbClr val="401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Press here to continue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57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808043" y="429670"/>
            <a:ext cx="73839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The diagram below outlines the procedure for MFLi3000 scanning.  This section will guide you through this process.</a:t>
            </a:r>
            <a:endParaRPr lang="en-GB" sz="2400" dirty="0"/>
          </a:p>
        </p:txBody>
      </p:sp>
      <p:grpSp>
        <p:nvGrpSpPr>
          <p:cNvPr id="51" name="Group 50"/>
          <p:cNvGrpSpPr/>
          <p:nvPr/>
        </p:nvGrpSpPr>
        <p:grpSpPr>
          <a:xfrm>
            <a:off x="8506153" y="5692492"/>
            <a:ext cx="683568" cy="1159602"/>
            <a:chOff x="8506153" y="5692492"/>
            <a:chExt cx="683568" cy="1159602"/>
          </a:xfrm>
        </p:grpSpPr>
        <p:grpSp>
          <p:nvGrpSpPr>
            <p:cNvPr id="53" name="Group 52"/>
            <p:cNvGrpSpPr/>
            <p:nvPr/>
          </p:nvGrpSpPr>
          <p:grpSpPr>
            <a:xfrm rot="5400000">
              <a:off x="8539444" y="6257046"/>
              <a:ext cx="598406" cy="591690"/>
              <a:chOff x="147558" y="225119"/>
              <a:chExt cx="439902" cy="324351"/>
            </a:xfrm>
          </p:grpSpPr>
          <p:sp>
            <p:nvSpPr>
              <p:cNvPr id="71" name="Flowchart: Process 70">
                <a:hlinkClick r:id="" action="ppaction://hlinkshowjump?jump=nextslide"/>
              </p:cNvPr>
              <p:cNvSpPr/>
              <p:nvPr/>
            </p:nvSpPr>
            <p:spPr>
              <a:xfrm>
                <a:off x="147558" y="225119"/>
                <a:ext cx="439902" cy="324351"/>
              </a:xfrm>
              <a:prstGeom prst="flowChartProcess">
                <a:avLst/>
              </a:prstGeom>
              <a:solidFill>
                <a:srgbClr val="401663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000" b="1" dirty="0">
                  <a:solidFill>
                    <a:srgbClr val="401663"/>
                  </a:solidFill>
                </a:endParaRPr>
              </a:p>
            </p:txBody>
          </p:sp>
          <p:sp>
            <p:nvSpPr>
              <p:cNvPr id="72" name="Isosceles Triangle 71">
                <a:hlinkClick r:id="" action="ppaction://hlinkshowjump?jump=nextslide"/>
              </p:cNvPr>
              <p:cNvSpPr/>
              <p:nvPr/>
            </p:nvSpPr>
            <p:spPr>
              <a:xfrm>
                <a:off x="226668" y="260645"/>
                <a:ext cx="281682" cy="218196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8506153" y="5692492"/>
              <a:ext cx="68356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 smtClean="0"/>
                <a:t>Press</a:t>
              </a:r>
            </a:p>
            <a:p>
              <a:pPr algn="ctr"/>
              <a:r>
                <a:rPr lang="en-GB" sz="1000" dirty="0" smtClean="0"/>
                <a:t> here to continue</a:t>
              </a:r>
              <a:endParaRPr lang="en-GB" sz="1000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297597" y="1567242"/>
            <a:ext cx="2507538" cy="3774619"/>
            <a:chOff x="3297597" y="1567242"/>
            <a:chExt cx="2507538" cy="3774619"/>
          </a:xfrm>
        </p:grpSpPr>
        <p:cxnSp>
          <p:nvCxnSpPr>
            <p:cNvPr id="14" name="Straight Arrow Connector 13"/>
            <p:cNvCxnSpPr/>
            <p:nvPr/>
          </p:nvCxnSpPr>
          <p:spPr>
            <a:xfrm flipV="1">
              <a:off x="3773058" y="3036036"/>
              <a:ext cx="109166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4549376" y="1748095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3869943" y="220610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3871050" y="337477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3464776" y="3426847"/>
              <a:ext cx="378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Yes</a:t>
              </a:r>
              <a:endParaRPr lang="en-GB" sz="105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95055" y="2727973"/>
              <a:ext cx="34977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No</a:t>
              </a:r>
              <a:endParaRPr lang="en-GB" sz="1050" dirty="0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3327423" y="2519780"/>
              <a:ext cx="1085041" cy="1022550"/>
              <a:chOff x="547406" y="2464711"/>
              <a:chExt cx="1384717" cy="1085386"/>
            </a:xfrm>
          </p:grpSpPr>
          <p:sp>
            <p:nvSpPr>
              <p:cNvPr id="3" name="Diamond 2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4" name="Rectangle 3"/>
              <p:cNvSpPr/>
              <p:nvPr/>
            </p:nvSpPr>
            <p:spPr>
              <a:xfrm>
                <a:off x="608980" y="2726139"/>
                <a:ext cx="131301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Is reporting threshold correct?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80" name="Straight Arrow Connector 79"/>
            <p:cNvCxnSpPr/>
            <p:nvPr/>
          </p:nvCxnSpPr>
          <p:spPr>
            <a:xfrm>
              <a:off x="4572000" y="3797307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>
              <a:off x="4572000" y="42472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/>
            <p:nvPr/>
          </p:nvCxnSpPr>
          <p:spPr>
            <a:xfrm>
              <a:off x="4572000" y="47133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061773"/>
              <a:ext cx="2453509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 ‘Scan’ to open the scan window </a:t>
              </a:r>
              <a:endParaRPr lang="en-GB" sz="1100" i="1" dirty="0"/>
            </a:p>
          </p:txBody>
        </p:sp>
        <p:sp>
          <p:nvSpPr>
            <p:cNvPr id="31" name="Rectangle 30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67242"/>
              <a:ext cx="2453508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</a:t>
              </a:r>
              <a:r>
                <a:rPr lang="en-GB" sz="1100" i="1" dirty="0" err="1" smtClean="0"/>
                <a:t>Freescan</a:t>
              </a:r>
              <a:r>
                <a:rPr lang="en-GB" sz="1100" i="1" dirty="0" smtClean="0"/>
                <a:t>’ on main screen</a:t>
              </a:r>
              <a:endParaRPr lang="en-GB" sz="1100" i="1" dirty="0"/>
            </a:p>
          </p:txBody>
        </p:sp>
        <p:sp>
          <p:nvSpPr>
            <p:cNvPr id="35" name="Rectangle 3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4846235" y="2804118"/>
              <a:ext cx="939052" cy="45387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Adjust  reporting threshold</a:t>
              </a:r>
              <a:endParaRPr lang="en-GB" sz="1100" i="1" dirty="0"/>
            </a:p>
          </p:txBody>
        </p:sp>
        <p:sp>
          <p:nvSpPr>
            <p:cNvPr id="73" name="Rectangle 72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297597" y="3661810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Toggle </a:t>
              </a:r>
              <a:r>
                <a:rPr lang="en-GB" sz="1100" i="1" dirty="0" err="1" smtClean="0"/>
                <a:t>Autostop</a:t>
              </a:r>
              <a:r>
                <a:rPr lang="en-GB" sz="1100" i="1" dirty="0" smtClean="0"/>
                <a:t> on /off</a:t>
              </a:r>
              <a:endParaRPr lang="en-GB" sz="1100" i="1" dirty="0"/>
            </a:p>
          </p:txBody>
        </p:sp>
        <p:sp>
          <p:nvSpPr>
            <p:cNvPr id="77" name="Rectangle 7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05531" y="4103233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Perform scan</a:t>
              </a:r>
              <a:endParaRPr lang="en-GB" sz="1100" i="1" dirty="0"/>
            </a:p>
          </p:txBody>
        </p:sp>
        <p:sp>
          <p:nvSpPr>
            <p:cNvPr id="78" name="Rectangle 7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456472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View live trace whilst scanning</a:t>
              </a:r>
              <a:endParaRPr lang="en-GB" sz="1100" i="1" dirty="0"/>
            </a:p>
          </p:txBody>
        </p:sp>
        <p:sp>
          <p:nvSpPr>
            <p:cNvPr id="79" name="Rectangle 78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503276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‘Accept’ to close window</a:t>
              </a:r>
              <a:endParaRPr lang="en-GB" sz="1100" i="1" dirty="0"/>
            </a:p>
          </p:txBody>
        </p:sp>
      </p:grpSp>
      <p:cxnSp>
        <p:nvCxnSpPr>
          <p:cNvPr id="83" name="Straight Arrow Connector 82"/>
          <p:cNvCxnSpPr>
            <a:stCxn id="35" idx="2"/>
          </p:cNvCxnSpPr>
          <p:nvPr/>
        </p:nvCxnSpPr>
        <p:spPr>
          <a:xfrm>
            <a:off x="5315761" y="3257992"/>
            <a:ext cx="0" cy="4038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2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2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2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70" name="Oval 69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Oval 74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16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808043" y="429670"/>
            <a:ext cx="73839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The diagram below outlines the procedure for MFLi3000 scanning.  This section will guide you through this process.</a:t>
            </a:r>
            <a:endParaRPr lang="en-GB" sz="2400" dirty="0"/>
          </a:p>
        </p:txBody>
      </p:sp>
      <p:grpSp>
        <p:nvGrpSpPr>
          <p:cNvPr id="57" name="Group 56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58" name="Flowchart: Process 57">
              <a:hlinkClick r:id="rId2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69" name="Isosceles Triangle 68">
                <a:hlinkClick r:id="rId2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Rectangle 69">
                <a:hlinkClick r:id="rId2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3297597" y="1567242"/>
            <a:ext cx="2507538" cy="3774619"/>
            <a:chOff x="3297597" y="1567242"/>
            <a:chExt cx="2507538" cy="3774619"/>
          </a:xfrm>
        </p:grpSpPr>
        <p:grpSp>
          <p:nvGrpSpPr>
            <p:cNvPr id="10" name="Group 9"/>
            <p:cNvGrpSpPr/>
            <p:nvPr/>
          </p:nvGrpSpPr>
          <p:grpSpPr>
            <a:xfrm>
              <a:off x="3297597" y="1567242"/>
              <a:ext cx="2507538" cy="3774619"/>
              <a:chOff x="3297597" y="1567242"/>
              <a:chExt cx="2507538" cy="3774619"/>
            </a:xfrm>
          </p:grpSpPr>
          <p:cxnSp>
            <p:nvCxnSpPr>
              <p:cNvPr id="14" name="Straight Arrow Connector 13"/>
              <p:cNvCxnSpPr/>
              <p:nvPr/>
            </p:nvCxnSpPr>
            <p:spPr>
              <a:xfrm flipV="1">
                <a:off x="3773058" y="3036036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/>
              <p:cNvCxnSpPr/>
              <p:nvPr/>
            </p:nvCxnSpPr>
            <p:spPr>
              <a:xfrm>
                <a:off x="4549376" y="1748095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/>
              <p:nvPr/>
            </p:nvCxnSpPr>
            <p:spPr>
              <a:xfrm>
                <a:off x="3869943" y="220610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/>
              <p:nvPr/>
            </p:nvCxnSpPr>
            <p:spPr>
              <a:xfrm>
                <a:off x="3871050" y="3374779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TextBox 47"/>
              <p:cNvSpPr txBox="1"/>
              <p:nvPr/>
            </p:nvSpPr>
            <p:spPr>
              <a:xfrm>
                <a:off x="3464776" y="3426847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4395055" y="2727973"/>
                <a:ext cx="34977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3327423" y="2519780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3" name="Diamond 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4" name="Rectangle 3"/>
                <p:cNvSpPr/>
                <p:nvPr/>
              </p:nvSpPr>
              <p:spPr>
                <a:xfrm>
                  <a:off x="608980" y="2726139"/>
                  <a:ext cx="1313018" cy="4308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Is reporting threshold correct?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80" name="Straight Arrow Connector 79"/>
              <p:cNvCxnSpPr/>
              <p:nvPr/>
            </p:nvCxnSpPr>
            <p:spPr>
              <a:xfrm>
                <a:off x="4572000" y="37973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Arrow Connector 80"/>
              <p:cNvCxnSpPr/>
              <p:nvPr/>
            </p:nvCxnSpPr>
            <p:spPr>
              <a:xfrm>
                <a:off x="4572000" y="4247234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Arrow Connector 81"/>
              <p:cNvCxnSpPr/>
              <p:nvPr/>
            </p:nvCxnSpPr>
            <p:spPr>
              <a:xfrm>
                <a:off x="4572000" y="47133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ctangle 24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340333" y="2061773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Press  ‘Scan’ to open the scan window </a:t>
                </a:r>
                <a:endParaRPr lang="en-GB" sz="1100" i="1" dirty="0"/>
              </a:p>
            </p:txBody>
          </p:sp>
          <p:sp>
            <p:nvSpPr>
              <p:cNvPr id="31" name="Rectangle 3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340333" y="1567242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Press ‘</a:t>
                </a:r>
                <a:r>
                  <a:rPr lang="en-GB" sz="1100" i="1" dirty="0" err="1" smtClean="0"/>
                  <a:t>Freescan</a:t>
                </a:r>
                <a:r>
                  <a:rPr lang="en-GB" sz="1100" i="1" dirty="0" smtClean="0"/>
                  <a:t>’ on main screen</a:t>
                </a:r>
                <a:endParaRPr lang="en-GB" sz="1100" i="1" dirty="0"/>
              </a:p>
            </p:txBody>
          </p:sp>
          <p:sp>
            <p:nvSpPr>
              <p:cNvPr id="35" name="Rectangle 34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846235" y="2804118"/>
                <a:ext cx="939052" cy="45387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 reporting threshold</a:t>
                </a:r>
                <a:endParaRPr lang="en-GB" sz="1100" i="1" dirty="0"/>
              </a:p>
            </p:txBody>
          </p:sp>
          <p:sp>
            <p:nvSpPr>
              <p:cNvPr id="73" name="Rectangle 72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97597" y="3661810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Toggle </a:t>
                </a:r>
                <a:r>
                  <a:rPr lang="en-GB" sz="1100" i="1" dirty="0" err="1" smtClean="0"/>
                  <a:t>Autostop</a:t>
                </a:r>
                <a:r>
                  <a:rPr lang="en-GB" sz="1100" i="1" dirty="0" smtClean="0"/>
                  <a:t> on /off</a:t>
                </a:r>
                <a:endParaRPr lang="en-GB" sz="1100" i="1" dirty="0"/>
              </a:p>
            </p:txBody>
          </p:sp>
          <p:sp>
            <p:nvSpPr>
              <p:cNvPr id="77" name="Rectangle 7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305531" y="4103233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Perform scan</a:t>
                </a:r>
                <a:endParaRPr lang="en-GB" sz="1100" i="1" dirty="0"/>
              </a:p>
            </p:txBody>
          </p:sp>
          <p:sp>
            <p:nvSpPr>
              <p:cNvPr id="78" name="Rectangle 77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317445" y="4564727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/>
                  <a:t>View live trace whilst scanning</a:t>
                </a:r>
              </a:p>
            </p:txBody>
          </p:sp>
          <p:sp>
            <p:nvSpPr>
              <p:cNvPr id="79" name="Rectangle 78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317445" y="5032767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Press ‘Accept’ to close window</a:t>
                </a:r>
                <a:endParaRPr lang="en-GB" sz="1100" i="1" dirty="0"/>
              </a:p>
            </p:txBody>
          </p:sp>
        </p:grpSp>
        <p:cxnSp>
          <p:nvCxnSpPr>
            <p:cNvPr id="83" name="Straight Arrow Connector 82"/>
            <p:cNvCxnSpPr>
              <a:stCxn id="35" idx="2"/>
            </p:cNvCxnSpPr>
            <p:nvPr/>
          </p:nvCxnSpPr>
          <p:spPr>
            <a:xfrm>
              <a:off x="5315761" y="3257992"/>
              <a:ext cx="0" cy="40381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76" name="Flowchart: Process 75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84" name="Isosceles Triangle 83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3" name="Oval 42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92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7 -0.0037 L -0.35208 -0.0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8929" y="1548192"/>
            <a:ext cx="2507538" cy="3774619"/>
            <a:chOff x="3297597" y="1567242"/>
            <a:chExt cx="2507538" cy="3774619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3773058" y="3036036"/>
              <a:ext cx="109166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>
              <a:off x="4549376" y="1748095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869943" y="220610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871050" y="337477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464776" y="3426847"/>
              <a:ext cx="378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Yes</a:t>
              </a:r>
              <a:endParaRPr lang="en-GB" sz="105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95055" y="2727973"/>
              <a:ext cx="34977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No</a:t>
              </a:r>
              <a:endParaRPr lang="en-GB" sz="1050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327423" y="2519780"/>
              <a:ext cx="1085041" cy="1022550"/>
              <a:chOff x="547406" y="2464711"/>
              <a:chExt cx="1384717" cy="1085386"/>
            </a:xfrm>
          </p:grpSpPr>
          <p:sp>
            <p:nvSpPr>
              <p:cNvPr id="20" name="Diamond 19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08980" y="2726139"/>
                <a:ext cx="131301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Is reporting threshold correct?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>
              <a:off x="4572000" y="3797307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572000" y="42472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4572000" y="47133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061773"/>
              <a:ext cx="2453509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 ‘Scan’ to open the scan window </a:t>
              </a:r>
              <a:endParaRPr lang="en-GB" sz="1100" i="1" dirty="0"/>
            </a:p>
          </p:txBody>
        </p:sp>
        <p:sp>
          <p:nvSpPr>
            <p:cNvPr id="14" name="Rectangle 13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67242"/>
              <a:ext cx="2453508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</a:t>
              </a:r>
              <a:r>
                <a:rPr lang="en-GB" sz="1100" i="1" dirty="0" err="1" smtClean="0"/>
                <a:t>Freescan</a:t>
              </a:r>
              <a:r>
                <a:rPr lang="en-GB" sz="1100" i="1" dirty="0" smtClean="0"/>
                <a:t>’ on main screen</a:t>
              </a:r>
              <a:endParaRPr lang="en-GB" sz="1100" i="1" dirty="0"/>
            </a:p>
          </p:txBody>
        </p:sp>
        <p:sp>
          <p:nvSpPr>
            <p:cNvPr id="15" name="Rectangle 1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4846235" y="2804118"/>
              <a:ext cx="939052" cy="45387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Adjust  reporting threshold</a:t>
              </a:r>
              <a:endParaRPr lang="en-GB" sz="1100" i="1" dirty="0"/>
            </a:p>
          </p:txBody>
        </p:sp>
        <p:sp>
          <p:nvSpPr>
            <p:cNvPr id="16" name="Rectangle 15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297597" y="3661810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Toggle </a:t>
              </a:r>
              <a:r>
                <a:rPr lang="en-GB" sz="1100" i="1" dirty="0" err="1" smtClean="0"/>
                <a:t>Autostop</a:t>
              </a:r>
              <a:r>
                <a:rPr lang="en-GB" sz="1100" i="1" dirty="0" smtClean="0"/>
                <a:t> on /off</a:t>
              </a:r>
              <a:endParaRPr lang="en-GB" sz="1100" i="1" dirty="0"/>
            </a:p>
          </p:txBody>
        </p:sp>
        <p:sp>
          <p:nvSpPr>
            <p:cNvPr id="17" name="Rectangle 1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05531" y="4103233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Perform scan</a:t>
              </a:r>
              <a:endParaRPr lang="en-GB" sz="1100" i="1" dirty="0"/>
            </a:p>
          </p:txBody>
        </p:sp>
        <p:sp>
          <p:nvSpPr>
            <p:cNvPr id="18" name="Rectangle 1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456472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/>
                <a:t>View live trace whilst scanning</a:t>
              </a:r>
            </a:p>
          </p:txBody>
        </p:sp>
        <p:sp>
          <p:nvSpPr>
            <p:cNvPr id="19" name="Rectangle 18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503276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‘Accept’ to close window</a:t>
              </a:r>
              <a:endParaRPr lang="en-GB" sz="1100" i="1" dirty="0"/>
            </a:p>
          </p:txBody>
        </p:sp>
      </p:grpSp>
      <p:cxnSp>
        <p:nvCxnSpPr>
          <p:cNvPr id="22" name="Straight Arrow Connector 21"/>
          <p:cNvCxnSpPr>
            <a:stCxn id="15" idx="2"/>
          </p:cNvCxnSpPr>
          <p:nvPr/>
        </p:nvCxnSpPr>
        <p:spPr>
          <a:xfrm>
            <a:off x="2097093" y="3238942"/>
            <a:ext cx="0" cy="4038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24" name="Flowchart: Process 23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5" name="Isosceles Triangle 24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8446" y="1106503"/>
            <a:ext cx="245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err="1" smtClean="0"/>
              <a:t>Freescan</a:t>
            </a:r>
            <a:r>
              <a:rPr lang="en-GB" b="1" u="sng" dirty="0" smtClean="0"/>
              <a:t> Procedure</a:t>
            </a:r>
            <a:endParaRPr lang="en-GB" b="1" u="sng" dirty="0"/>
          </a:p>
        </p:txBody>
      </p:sp>
      <p:pic>
        <p:nvPicPr>
          <p:cNvPr id="30" name="Picture 2" descr="C:\Users\mboat.silverwinguk\Desktop\pic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626" y="1475835"/>
            <a:ext cx="5272596" cy="410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/>
          <p:cNvGrpSpPr/>
          <p:nvPr/>
        </p:nvGrpSpPr>
        <p:grpSpPr>
          <a:xfrm>
            <a:off x="5446503" y="852672"/>
            <a:ext cx="853689" cy="1327985"/>
            <a:chOff x="1565901" y="1258493"/>
            <a:chExt cx="853689" cy="1327985"/>
          </a:xfrm>
        </p:grpSpPr>
        <p:sp>
          <p:nvSpPr>
            <p:cNvPr id="32" name="Rectangle 31"/>
            <p:cNvSpPr/>
            <p:nvPr/>
          </p:nvSpPr>
          <p:spPr>
            <a:xfrm>
              <a:off x="1565901" y="2036115"/>
              <a:ext cx="853689" cy="550363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ight Arrow 32"/>
            <p:cNvSpPr/>
            <p:nvPr/>
          </p:nvSpPr>
          <p:spPr>
            <a:xfrm rot="5400000">
              <a:off x="1600974" y="1223420"/>
              <a:ext cx="738317" cy="808464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45330" y="28413"/>
            <a:ext cx="7383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The </a:t>
            </a:r>
            <a:r>
              <a:rPr lang="en-GB" sz="2400" dirty="0" err="1"/>
              <a:t>F</a:t>
            </a:r>
            <a:r>
              <a:rPr lang="en-GB" sz="2400" dirty="0" err="1" smtClean="0"/>
              <a:t>reescan</a:t>
            </a:r>
            <a:r>
              <a:rPr lang="en-GB" sz="2400" dirty="0" smtClean="0"/>
              <a:t> process begins here…</a:t>
            </a:r>
            <a:endParaRPr lang="en-GB" sz="24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36" name="Flowchart: Process 35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8" name="Isosceles Triangle 37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40" name="Rectangle 39"/>
          <p:cNvSpPr/>
          <p:nvPr/>
        </p:nvSpPr>
        <p:spPr>
          <a:xfrm>
            <a:off x="79663" y="2042738"/>
            <a:ext cx="2834879" cy="3591735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54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625" y="1456061"/>
            <a:ext cx="5332059" cy="415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78929" y="1548192"/>
            <a:ext cx="2507538" cy="3774619"/>
            <a:chOff x="3297597" y="1567242"/>
            <a:chExt cx="2507538" cy="3774619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3773058" y="3036036"/>
              <a:ext cx="109166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>
              <a:off x="4549376" y="1748095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869943" y="220610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871050" y="337477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464776" y="3426847"/>
              <a:ext cx="378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Yes</a:t>
              </a:r>
              <a:endParaRPr lang="en-GB" sz="105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95055" y="2727973"/>
              <a:ext cx="34977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No</a:t>
              </a:r>
              <a:endParaRPr lang="en-GB" sz="1050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327423" y="2519780"/>
              <a:ext cx="1085041" cy="1022550"/>
              <a:chOff x="547406" y="2464711"/>
              <a:chExt cx="1384717" cy="1085386"/>
            </a:xfrm>
          </p:grpSpPr>
          <p:sp>
            <p:nvSpPr>
              <p:cNvPr id="20" name="Diamond 19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08980" y="2726139"/>
                <a:ext cx="131301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Is reporting threshold correct?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>
              <a:off x="4572000" y="3797307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572000" y="42472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4572000" y="47133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061773"/>
              <a:ext cx="2453509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 ‘New Scan’ to open the scan window </a:t>
              </a:r>
              <a:endParaRPr lang="en-GB" sz="1100" i="1" dirty="0"/>
            </a:p>
          </p:txBody>
        </p:sp>
        <p:sp>
          <p:nvSpPr>
            <p:cNvPr id="14" name="Rectangle 13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67242"/>
              <a:ext cx="2453508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</a:t>
              </a:r>
              <a:r>
                <a:rPr lang="en-GB" sz="1100" i="1" dirty="0" err="1" smtClean="0"/>
                <a:t>Freescan</a:t>
              </a:r>
              <a:r>
                <a:rPr lang="en-GB" sz="1100" i="1" dirty="0" smtClean="0"/>
                <a:t>’ on main screen</a:t>
              </a:r>
              <a:endParaRPr lang="en-GB" sz="1100" i="1" dirty="0"/>
            </a:p>
          </p:txBody>
        </p:sp>
        <p:sp>
          <p:nvSpPr>
            <p:cNvPr id="15" name="Rectangle 1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4846235" y="2804118"/>
              <a:ext cx="939052" cy="45387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Adjust  reporting threshold</a:t>
              </a:r>
              <a:endParaRPr lang="en-GB" sz="1100" i="1" dirty="0"/>
            </a:p>
          </p:txBody>
        </p:sp>
        <p:sp>
          <p:nvSpPr>
            <p:cNvPr id="16" name="Rectangle 15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297597" y="3661810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Toggle </a:t>
              </a:r>
              <a:r>
                <a:rPr lang="en-GB" sz="1100" i="1" dirty="0" err="1" smtClean="0"/>
                <a:t>Autostop</a:t>
              </a:r>
              <a:r>
                <a:rPr lang="en-GB" sz="1100" i="1" dirty="0" smtClean="0"/>
                <a:t> on /off</a:t>
              </a:r>
              <a:endParaRPr lang="en-GB" sz="1100" i="1" dirty="0"/>
            </a:p>
          </p:txBody>
        </p:sp>
        <p:sp>
          <p:nvSpPr>
            <p:cNvPr id="17" name="Rectangle 1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05531" y="4103233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Perform scan</a:t>
              </a:r>
              <a:endParaRPr lang="en-GB" sz="1100" i="1" dirty="0"/>
            </a:p>
          </p:txBody>
        </p:sp>
        <p:sp>
          <p:nvSpPr>
            <p:cNvPr id="18" name="Rectangle 1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456472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/>
                <a:t>View live trace whilst scanning</a:t>
              </a:r>
            </a:p>
          </p:txBody>
        </p:sp>
        <p:sp>
          <p:nvSpPr>
            <p:cNvPr id="19" name="Rectangle 18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503276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‘Accept’ to close window</a:t>
              </a:r>
              <a:endParaRPr lang="en-GB" sz="1100" i="1" dirty="0"/>
            </a:p>
          </p:txBody>
        </p:sp>
      </p:grpSp>
      <p:cxnSp>
        <p:nvCxnSpPr>
          <p:cNvPr id="22" name="Straight Arrow Connector 21"/>
          <p:cNvCxnSpPr>
            <a:stCxn id="15" idx="2"/>
          </p:cNvCxnSpPr>
          <p:nvPr/>
        </p:nvCxnSpPr>
        <p:spPr>
          <a:xfrm>
            <a:off x="2097093" y="3238942"/>
            <a:ext cx="0" cy="4038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24" name="Flowchart: Process 23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5" name="Isosceles Triangle 24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27" name="Flowchart: Process 26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8" name="Isosceles Triangle 27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8446" y="1106503"/>
            <a:ext cx="245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err="1" smtClean="0"/>
              <a:t>Freescan</a:t>
            </a:r>
            <a:r>
              <a:rPr lang="en-GB" b="1" u="sng" dirty="0" smtClean="0"/>
              <a:t> Procedure</a:t>
            </a:r>
            <a:endParaRPr lang="en-GB" b="1" u="sng" dirty="0"/>
          </a:p>
        </p:txBody>
      </p:sp>
      <p:grpSp>
        <p:nvGrpSpPr>
          <p:cNvPr id="31" name="Group 30"/>
          <p:cNvGrpSpPr/>
          <p:nvPr/>
        </p:nvGrpSpPr>
        <p:grpSpPr>
          <a:xfrm rot="10800000">
            <a:off x="8080295" y="5128499"/>
            <a:ext cx="989388" cy="970477"/>
            <a:chOff x="1430203" y="1616002"/>
            <a:chExt cx="989388" cy="970477"/>
          </a:xfrm>
        </p:grpSpPr>
        <p:sp>
          <p:nvSpPr>
            <p:cNvPr id="32" name="Rectangle 31"/>
            <p:cNvSpPr/>
            <p:nvPr/>
          </p:nvSpPr>
          <p:spPr>
            <a:xfrm>
              <a:off x="1430203" y="2104412"/>
              <a:ext cx="989388" cy="482067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ight Arrow 32"/>
            <p:cNvSpPr/>
            <p:nvPr/>
          </p:nvSpPr>
          <p:spPr>
            <a:xfrm rot="5400000">
              <a:off x="1689463" y="1555760"/>
              <a:ext cx="470311" cy="590796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737625" y="644838"/>
            <a:ext cx="5333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Press </a:t>
            </a:r>
            <a:r>
              <a:rPr lang="en-GB" sz="2000" i="1" dirty="0" smtClean="0"/>
              <a:t>New Scan</a:t>
            </a:r>
            <a:r>
              <a:rPr lang="en-GB" sz="2000" dirty="0" smtClean="0"/>
              <a:t>.</a:t>
            </a:r>
            <a:endParaRPr lang="en-GB" sz="20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36" name="Flowchart: Process 35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8" name="Isosceles Triangle 37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41" name="Rectangle 40"/>
          <p:cNvSpPr/>
          <p:nvPr/>
        </p:nvSpPr>
        <p:spPr>
          <a:xfrm>
            <a:off x="-1100" y="2500730"/>
            <a:ext cx="2834879" cy="3165415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45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483" y="1475835"/>
            <a:ext cx="5317200" cy="413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78929" y="1548192"/>
            <a:ext cx="2507538" cy="3774619"/>
            <a:chOff x="3297597" y="1567242"/>
            <a:chExt cx="2507538" cy="3774619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3773058" y="3036036"/>
              <a:ext cx="109166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>
              <a:off x="4549376" y="1748095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869943" y="220610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871050" y="337477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464776" y="3426847"/>
              <a:ext cx="378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Yes</a:t>
              </a:r>
              <a:endParaRPr lang="en-GB" sz="105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95055" y="2727973"/>
              <a:ext cx="34977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No</a:t>
              </a:r>
              <a:endParaRPr lang="en-GB" sz="1050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327423" y="2519780"/>
              <a:ext cx="1085041" cy="1022550"/>
              <a:chOff x="547406" y="2464711"/>
              <a:chExt cx="1384717" cy="1085386"/>
            </a:xfrm>
          </p:grpSpPr>
          <p:sp>
            <p:nvSpPr>
              <p:cNvPr id="20" name="Diamond 19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08980" y="2726139"/>
                <a:ext cx="131301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Is reporting threshold correct?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>
              <a:off x="4572000" y="3797307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572000" y="42472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4572000" y="47133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061773"/>
              <a:ext cx="2453509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 ‘Scan’ to open the scan window </a:t>
              </a:r>
              <a:endParaRPr lang="en-GB" sz="1100" i="1" dirty="0"/>
            </a:p>
          </p:txBody>
        </p:sp>
        <p:sp>
          <p:nvSpPr>
            <p:cNvPr id="14" name="Rectangle 13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67242"/>
              <a:ext cx="2453508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</a:t>
              </a:r>
              <a:r>
                <a:rPr lang="en-GB" sz="1100" i="1" dirty="0" err="1" smtClean="0"/>
                <a:t>Freescan</a:t>
              </a:r>
              <a:r>
                <a:rPr lang="en-GB" sz="1100" i="1" dirty="0" smtClean="0"/>
                <a:t>’ on main screen</a:t>
              </a:r>
              <a:endParaRPr lang="en-GB" sz="1100" i="1" dirty="0"/>
            </a:p>
          </p:txBody>
        </p:sp>
        <p:sp>
          <p:nvSpPr>
            <p:cNvPr id="15" name="Rectangle 1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4846235" y="2804118"/>
              <a:ext cx="939052" cy="45387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Adjust  reporting threshold</a:t>
              </a:r>
              <a:endParaRPr lang="en-GB" sz="1100" i="1" dirty="0"/>
            </a:p>
          </p:txBody>
        </p:sp>
        <p:sp>
          <p:nvSpPr>
            <p:cNvPr id="16" name="Rectangle 15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297597" y="3661810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Toggle </a:t>
              </a:r>
              <a:r>
                <a:rPr lang="en-GB" sz="1100" i="1" dirty="0" err="1" smtClean="0"/>
                <a:t>Autostop</a:t>
              </a:r>
              <a:r>
                <a:rPr lang="en-GB" sz="1100" i="1" dirty="0" smtClean="0"/>
                <a:t> on /off</a:t>
              </a:r>
              <a:endParaRPr lang="en-GB" sz="1100" i="1" dirty="0"/>
            </a:p>
          </p:txBody>
        </p:sp>
        <p:sp>
          <p:nvSpPr>
            <p:cNvPr id="17" name="Rectangle 1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05531" y="4103233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Perform scan</a:t>
              </a:r>
              <a:endParaRPr lang="en-GB" sz="1100" i="1" dirty="0"/>
            </a:p>
          </p:txBody>
        </p:sp>
        <p:sp>
          <p:nvSpPr>
            <p:cNvPr id="18" name="Rectangle 1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456472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/>
                <a:t>View live trace whilst scanning</a:t>
              </a:r>
            </a:p>
          </p:txBody>
        </p:sp>
        <p:sp>
          <p:nvSpPr>
            <p:cNvPr id="19" name="Rectangle 18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503276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‘Accept’ to close window</a:t>
              </a:r>
              <a:endParaRPr lang="en-GB" sz="1100" i="1" dirty="0"/>
            </a:p>
          </p:txBody>
        </p:sp>
      </p:grpSp>
      <p:cxnSp>
        <p:nvCxnSpPr>
          <p:cNvPr id="22" name="Straight Arrow Connector 21"/>
          <p:cNvCxnSpPr>
            <a:stCxn id="15" idx="2"/>
          </p:cNvCxnSpPr>
          <p:nvPr/>
        </p:nvCxnSpPr>
        <p:spPr>
          <a:xfrm>
            <a:off x="2097093" y="3238942"/>
            <a:ext cx="0" cy="4038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24" name="Flowchart: Process 23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5" name="Isosceles Triangle 24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27" name="Flowchart: Process 26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8" name="Isosceles Triangle 27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8446" y="1106503"/>
            <a:ext cx="245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err="1" smtClean="0"/>
              <a:t>Freescan</a:t>
            </a:r>
            <a:r>
              <a:rPr lang="en-GB" b="1" u="sng" dirty="0" smtClean="0"/>
              <a:t> Procedure</a:t>
            </a:r>
            <a:endParaRPr lang="en-GB" b="1" u="sng" dirty="0"/>
          </a:p>
        </p:txBody>
      </p:sp>
      <p:grpSp>
        <p:nvGrpSpPr>
          <p:cNvPr id="31" name="Group 30"/>
          <p:cNvGrpSpPr/>
          <p:nvPr/>
        </p:nvGrpSpPr>
        <p:grpSpPr>
          <a:xfrm rot="10800000">
            <a:off x="4788024" y="941931"/>
            <a:ext cx="3096344" cy="4668637"/>
            <a:chOff x="1430203" y="1708499"/>
            <a:chExt cx="989388" cy="1051412"/>
          </a:xfrm>
        </p:grpSpPr>
        <p:sp>
          <p:nvSpPr>
            <p:cNvPr id="32" name="Rectangle 31"/>
            <p:cNvSpPr/>
            <p:nvPr/>
          </p:nvSpPr>
          <p:spPr>
            <a:xfrm>
              <a:off x="1430203" y="1708499"/>
              <a:ext cx="989388" cy="877980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ight Arrow 32"/>
            <p:cNvSpPr/>
            <p:nvPr/>
          </p:nvSpPr>
          <p:spPr>
            <a:xfrm rot="16200000">
              <a:off x="1845585" y="2573966"/>
              <a:ext cx="157302" cy="214588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736482" y="347863"/>
            <a:ext cx="5333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The </a:t>
            </a:r>
            <a:r>
              <a:rPr lang="en-GB" i="1" dirty="0" err="1" smtClean="0"/>
              <a:t>Freescan</a:t>
            </a:r>
            <a:r>
              <a:rPr lang="en-GB" i="1" dirty="0" smtClean="0"/>
              <a:t> </a:t>
            </a:r>
            <a:r>
              <a:rPr lang="en-GB" dirty="0" smtClean="0"/>
              <a:t>window</a:t>
            </a:r>
            <a:r>
              <a:rPr lang="en-GB" i="1" dirty="0" smtClean="0"/>
              <a:t> </a:t>
            </a:r>
            <a:r>
              <a:rPr lang="en-GB" dirty="0" smtClean="0"/>
              <a:t>is then displayed.  The live view MFL capture feature will appear here.</a:t>
            </a:r>
            <a:endParaRPr lang="en-GB" dirty="0"/>
          </a:p>
        </p:txBody>
      </p:sp>
      <p:grpSp>
        <p:nvGrpSpPr>
          <p:cNvPr id="35" name="Group 3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36" name="Flowchart: Process 35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8" name="Isosceles Triangle 37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41" name="Rectangle 40"/>
          <p:cNvSpPr/>
          <p:nvPr/>
        </p:nvSpPr>
        <p:spPr>
          <a:xfrm>
            <a:off x="69280" y="2500730"/>
            <a:ext cx="2834879" cy="3165415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0" name="Group 29"/>
          <p:cNvGrpSpPr/>
          <p:nvPr/>
        </p:nvGrpSpPr>
        <p:grpSpPr>
          <a:xfrm>
            <a:off x="3752485" y="1692665"/>
            <a:ext cx="4814779" cy="4588656"/>
            <a:chOff x="3752485" y="1692665"/>
            <a:chExt cx="4814779" cy="4588656"/>
          </a:xfrm>
        </p:grpSpPr>
        <p:grpSp>
          <p:nvGrpSpPr>
            <p:cNvPr id="43" name="Group 42"/>
            <p:cNvGrpSpPr/>
            <p:nvPr/>
          </p:nvGrpSpPr>
          <p:grpSpPr>
            <a:xfrm>
              <a:off x="3752485" y="1692665"/>
              <a:ext cx="1035542" cy="4472640"/>
              <a:chOff x="1430203" y="1708499"/>
              <a:chExt cx="330891" cy="1007272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1430203" y="1708499"/>
                <a:ext cx="330891" cy="877980"/>
              </a:xfrm>
              <a:prstGeom prst="rect">
                <a:avLst/>
              </a:prstGeom>
              <a:noFill/>
              <a:ln w="762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" name="Right Arrow 44"/>
              <p:cNvSpPr/>
              <p:nvPr/>
            </p:nvSpPr>
            <p:spPr>
              <a:xfrm rot="16200000">
                <a:off x="1539555" y="2552383"/>
                <a:ext cx="112189" cy="214588"/>
              </a:xfrm>
              <a:prstGeom prst="rightArrow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4812254" y="5696546"/>
              <a:ext cx="37550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An </a:t>
              </a:r>
              <a:r>
                <a:rPr lang="en-GB" sz="1600" i="1" dirty="0" err="1" smtClean="0"/>
                <a:t>Endview</a:t>
              </a:r>
              <a:r>
                <a:rPr lang="en-GB" sz="1600" dirty="0" smtClean="0"/>
                <a:t> </a:t>
              </a:r>
              <a:r>
                <a:rPr lang="en-GB" sz="1600" dirty="0" smtClean="0"/>
                <a:t>of the MFL signals as they are </a:t>
              </a:r>
              <a:r>
                <a:rPr lang="en-GB" sz="1600" dirty="0" smtClean="0"/>
                <a:t>captured </a:t>
              </a:r>
              <a:r>
                <a:rPr lang="en-GB" sz="1600" dirty="0" smtClean="0"/>
                <a:t>can be seen here.</a:t>
              </a:r>
              <a:endParaRPr lang="en-GB" sz="1600" dirty="0"/>
            </a:p>
          </p:txBody>
        </p:sp>
      </p:grpSp>
      <p:sp>
        <p:nvSpPr>
          <p:cNvPr id="47" name="Oval 46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  <p:sp>
        <p:nvSpPr>
          <p:cNvPr id="52" name="Oval 51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18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483" y="1475835"/>
            <a:ext cx="5317200" cy="413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78929" y="1548192"/>
            <a:ext cx="2507538" cy="3774619"/>
            <a:chOff x="3297597" y="1567242"/>
            <a:chExt cx="2507538" cy="3774619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3773058" y="3036036"/>
              <a:ext cx="109166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>
              <a:off x="4549376" y="1748095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869943" y="220610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871050" y="337477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464776" y="3426847"/>
              <a:ext cx="378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Yes</a:t>
              </a:r>
              <a:endParaRPr lang="en-GB" sz="105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95055" y="2727973"/>
              <a:ext cx="34977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No</a:t>
              </a:r>
              <a:endParaRPr lang="en-GB" sz="1050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327423" y="2519780"/>
              <a:ext cx="1085041" cy="1022550"/>
              <a:chOff x="547406" y="2464711"/>
              <a:chExt cx="1384717" cy="1085386"/>
            </a:xfrm>
          </p:grpSpPr>
          <p:sp>
            <p:nvSpPr>
              <p:cNvPr id="20" name="Diamond 19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08980" y="2726139"/>
                <a:ext cx="131301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Is reporting threshold correct?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>
              <a:off x="4572000" y="3797307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572000" y="42472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4572000" y="47133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061773"/>
              <a:ext cx="2453509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 ‘Scan’ to open the scan window </a:t>
              </a:r>
              <a:endParaRPr lang="en-GB" sz="1100" i="1" dirty="0"/>
            </a:p>
          </p:txBody>
        </p:sp>
        <p:sp>
          <p:nvSpPr>
            <p:cNvPr id="14" name="Rectangle 13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67242"/>
              <a:ext cx="2453508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</a:t>
              </a:r>
              <a:r>
                <a:rPr lang="en-GB" sz="1100" i="1" dirty="0" err="1" smtClean="0"/>
                <a:t>Freescan</a:t>
              </a:r>
              <a:r>
                <a:rPr lang="en-GB" sz="1100" i="1" dirty="0" smtClean="0"/>
                <a:t>’ on main screen</a:t>
              </a:r>
              <a:endParaRPr lang="en-GB" sz="1100" i="1" dirty="0"/>
            </a:p>
          </p:txBody>
        </p:sp>
        <p:sp>
          <p:nvSpPr>
            <p:cNvPr id="15" name="Rectangle 1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4846235" y="2804118"/>
              <a:ext cx="939052" cy="45387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Adjust  reporting threshold</a:t>
              </a:r>
              <a:endParaRPr lang="en-GB" sz="1100" i="1" dirty="0"/>
            </a:p>
          </p:txBody>
        </p:sp>
        <p:sp>
          <p:nvSpPr>
            <p:cNvPr id="16" name="Rectangle 15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297597" y="3661810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Toggle </a:t>
              </a:r>
              <a:r>
                <a:rPr lang="en-GB" sz="1100" i="1" dirty="0" err="1" smtClean="0"/>
                <a:t>Autostop</a:t>
              </a:r>
              <a:r>
                <a:rPr lang="en-GB" sz="1100" i="1" dirty="0" smtClean="0"/>
                <a:t> on /off</a:t>
              </a:r>
              <a:endParaRPr lang="en-GB" sz="1100" i="1" dirty="0"/>
            </a:p>
          </p:txBody>
        </p:sp>
        <p:sp>
          <p:nvSpPr>
            <p:cNvPr id="17" name="Rectangle 1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05531" y="4103233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Perform scan</a:t>
              </a:r>
              <a:endParaRPr lang="en-GB" sz="1100" i="1" dirty="0"/>
            </a:p>
          </p:txBody>
        </p:sp>
        <p:sp>
          <p:nvSpPr>
            <p:cNvPr id="18" name="Rectangle 1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456472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/>
                <a:t>View live trace whilst scanning</a:t>
              </a:r>
            </a:p>
          </p:txBody>
        </p:sp>
        <p:sp>
          <p:nvSpPr>
            <p:cNvPr id="19" name="Rectangle 18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503276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‘Accept’ to close window</a:t>
              </a:r>
              <a:endParaRPr lang="en-GB" sz="1100" i="1" dirty="0"/>
            </a:p>
          </p:txBody>
        </p:sp>
      </p:grpSp>
      <p:cxnSp>
        <p:nvCxnSpPr>
          <p:cNvPr id="22" name="Straight Arrow Connector 21"/>
          <p:cNvCxnSpPr>
            <a:stCxn id="15" idx="2"/>
          </p:cNvCxnSpPr>
          <p:nvPr/>
        </p:nvCxnSpPr>
        <p:spPr>
          <a:xfrm>
            <a:off x="2097093" y="3238942"/>
            <a:ext cx="0" cy="4038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24" name="Flowchart: Process 23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5" name="Isosceles Triangle 24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27" name="Flowchart: Process 26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8" name="Isosceles Triangle 27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8446" y="1106503"/>
            <a:ext cx="245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err="1" smtClean="0"/>
              <a:t>Freescan</a:t>
            </a:r>
            <a:r>
              <a:rPr lang="en-GB" b="1" u="sng" dirty="0" smtClean="0"/>
              <a:t> Procedure</a:t>
            </a:r>
            <a:endParaRPr lang="en-GB" b="1" u="sng" dirty="0"/>
          </a:p>
        </p:txBody>
      </p:sp>
      <p:grpSp>
        <p:nvGrpSpPr>
          <p:cNvPr id="31" name="Group 30"/>
          <p:cNvGrpSpPr/>
          <p:nvPr/>
        </p:nvGrpSpPr>
        <p:grpSpPr>
          <a:xfrm rot="10800000">
            <a:off x="7022211" y="2636911"/>
            <a:ext cx="2046306" cy="2057350"/>
            <a:chOff x="1430202" y="1708496"/>
            <a:chExt cx="1672774" cy="775353"/>
          </a:xfrm>
        </p:grpSpPr>
        <p:sp>
          <p:nvSpPr>
            <p:cNvPr id="32" name="Rectangle 31"/>
            <p:cNvSpPr/>
            <p:nvPr/>
          </p:nvSpPr>
          <p:spPr>
            <a:xfrm>
              <a:off x="1430202" y="1708496"/>
              <a:ext cx="989388" cy="775353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ight Arrow 32"/>
            <p:cNvSpPr/>
            <p:nvPr/>
          </p:nvSpPr>
          <p:spPr>
            <a:xfrm rot="10800000">
              <a:off x="2458648" y="2021226"/>
              <a:ext cx="644328" cy="244239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752482" y="5635414"/>
            <a:ext cx="5333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Note: </a:t>
            </a:r>
            <a:r>
              <a:rPr lang="en-GB" sz="1400" dirty="0" smtClean="0"/>
              <a:t>To </a:t>
            </a:r>
            <a:r>
              <a:rPr lang="en-GB" sz="1400" b="1" u="sng" dirty="0"/>
              <a:t>permanently</a:t>
            </a:r>
            <a:r>
              <a:rPr lang="en-GB" sz="1400" dirty="0"/>
              <a:t> change the </a:t>
            </a:r>
            <a:r>
              <a:rPr lang="en-GB" sz="1400" i="1" dirty="0"/>
              <a:t>Reporting Threshold</a:t>
            </a:r>
            <a:r>
              <a:rPr lang="en-GB" sz="1400" dirty="0"/>
              <a:t> enter </a:t>
            </a:r>
            <a:r>
              <a:rPr lang="en-GB" sz="1400" dirty="0" smtClean="0"/>
              <a:t>the Calibrate window and </a:t>
            </a:r>
            <a:r>
              <a:rPr lang="en-GB" sz="1400" dirty="0"/>
              <a:t>move the blue </a:t>
            </a:r>
            <a:r>
              <a:rPr lang="en-GB" sz="1400" i="1" dirty="0"/>
              <a:t>Reporting Threshold </a:t>
            </a:r>
            <a:r>
              <a:rPr lang="en-GB" sz="1400" dirty="0"/>
              <a:t>as desired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36" name="Flowchart: Process 35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8" name="Isosceles Triangle 37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41" name="Rectangle 40"/>
          <p:cNvSpPr/>
          <p:nvPr/>
        </p:nvSpPr>
        <p:spPr>
          <a:xfrm>
            <a:off x="34935" y="3642760"/>
            <a:ext cx="2834879" cy="1874472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/>
          <p:cNvSpPr txBox="1"/>
          <p:nvPr/>
        </p:nvSpPr>
        <p:spPr>
          <a:xfrm>
            <a:off x="3752483" y="783337"/>
            <a:ext cx="5333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For this scan, the </a:t>
            </a:r>
            <a:r>
              <a:rPr lang="en-GB" i="1" dirty="0" smtClean="0"/>
              <a:t>Reporting Threshold </a:t>
            </a:r>
            <a:r>
              <a:rPr lang="en-GB" dirty="0" smtClean="0"/>
              <a:t>can be changed here.</a:t>
            </a:r>
            <a:endParaRPr lang="en-GB" dirty="0"/>
          </a:p>
        </p:txBody>
      </p:sp>
      <p:sp>
        <p:nvSpPr>
          <p:cNvPr id="43" name="Oval 42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899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Process 2"/>
          <p:cNvSpPr/>
          <p:nvPr/>
        </p:nvSpPr>
        <p:spPr>
          <a:xfrm>
            <a:off x="7668344" y="-426"/>
            <a:ext cx="1475656" cy="69312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1536109" y="980728"/>
            <a:ext cx="68020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The options below shows the inspection procedure with the MFLi3000.</a:t>
            </a:r>
          </a:p>
          <a:p>
            <a:pPr algn="ctr"/>
            <a:endParaRPr lang="en-GB" dirty="0" smtClean="0"/>
          </a:p>
          <a:p>
            <a:pPr algn="ctr"/>
            <a:r>
              <a:rPr lang="en-GB" dirty="0" smtClean="0"/>
              <a:t>Please click on one of the following guides to get started</a:t>
            </a:r>
            <a:r>
              <a:rPr lang="en-GB" dirty="0"/>
              <a:t>: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147558" y="-426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i="1" dirty="0" smtClean="0">
                <a:solidFill>
                  <a:srgbClr val="401663"/>
                </a:solidFill>
              </a:rPr>
              <a:t>MFLi3000 Quick Start Guide</a:t>
            </a:r>
            <a:endParaRPr lang="en-GB" sz="4000" i="1" dirty="0" smtClean="0">
              <a:solidFill>
                <a:srgbClr val="401663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025958" y="2949121"/>
            <a:ext cx="0" cy="442722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038658" y="4031495"/>
            <a:ext cx="0" cy="442722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038658" y="5054121"/>
            <a:ext cx="0" cy="442722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hlinkClick r:id="rId2" action="ppaction://hlinksldjump"/>
            <a:hlinkHover r:id="" action="ppaction://noaction" highlightClick="1"/>
          </p:cNvPr>
          <p:cNvSpPr/>
          <p:nvPr/>
        </p:nvSpPr>
        <p:spPr>
          <a:xfrm>
            <a:off x="1569425" y="2303762"/>
            <a:ext cx="6768752" cy="756084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 smtClean="0"/>
              <a:t>Starting a new inspection</a:t>
            </a:r>
            <a:endParaRPr lang="en-GB" sz="2400" i="1" dirty="0"/>
          </a:p>
        </p:txBody>
      </p:sp>
      <p:sp>
        <p:nvSpPr>
          <p:cNvPr id="5" name="Rectangle 4">
            <a:hlinkClick r:id="rId3" action="ppaction://hlinksldjump"/>
            <a:hlinkHover r:id="" action="ppaction://noaction" highlightClick="1"/>
          </p:cNvPr>
          <p:cNvSpPr/>
          <p:nvPr/>
        </p:nvSpPr>
        <p:spPr>
          <a:xfrm>
            <a:off x="1569425" y="3391843"/>
            <a:ext cx="6768752" cy="756084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 smtClean="0"/>
              <a:t>Performing an MFLi3000 calibration</a:t>
            </a:r>
            <a:endParaRPr lang="en-GB" sz="2400" i="1" dirty="0"/>
          </a:p>
        </p:txBody>
      </p:sp>
      <p:sp>
        <p:nvSpPr>
          <p:cNvPr id="6" name="Rectangle 5">
            <a:hlinkClick r:id="rId4" action="ppaction://hlinksldjump"/>
            <a:hlinkHover r:id="" action="ppaction://noaction" highlightClick="1"/>
          </p:cNvPr>
          <p:cNvSpPr/>
          <p:nvPr/>
        </p:nvSpPr>
        <p:spPr>
          <a:xfrm>
            <a:off x="1575638" y="4452053"/>
            <a:ext cx="6768752" cy="756084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 smtClean="0"/>
              <a:t>Performing a </a:t>
            </a:r>
            <a:r>
              <a:rPr lang="en-GB" sz="2400" i="1" dirty="0" err="1" smtClean="0"/>
              <a:t>Freescan</a:t>
            </a:r>
            <a:endParaRPr lang="en-GB" sz="2400" i="1" dirty="0"/>
          </a:p>
        </p:txBody>
      </p:sp>
      <p:sp>
        <p:nvSpPr>
          <p:cNvPr id="7" name="Rectangle 6">
            <a:hlinkClick r:id="rId5" action="ppaction://hlinksldjump" highlightClick="1"/>
          </p:cNvPr>
          <p:cNvSpPr/>
          <p:nvPr/>
        </p:nvSpPr>
        <p:spPr>
          <a:xfrm>
            <a:off x="1576336" y="5496843"/>
            <a:ext cx="6768752" cy="756084"/>
          </a:xfrm>
          <a:prstGeom prst="rect">
            <a:avLst/>
          </a:prstGeom>
          <a:solidFill>
            <a:srgbClr val="401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 smtClean="0"/>
              <a:t>Analysing a </a:t>
            </a:r>
            <a:r>
              <a:rPr lang="en-GB" sz="2400" i="1" dirty="0" err="1" smtClean="0"/>
              <a:t>Freescan</a:t>
            </a:r>
            <a:endParaRPr lang="en-GB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84774" y="2425901"/>
            <a:ext cx="625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1.</a:t>
            </a:r>
            <a:endParaRPr lang="en-GB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84774" y="3508275"/>
            <a:ext cx="625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2.</a:t>
            </a:r>
            <a:endParaRPr lang="en-GB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84774" y="4560775"/>
            <a:ext cx="625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3.</a:t>
            </a:r>
            <a:endParaRPr lang="en-GB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84774" y="5613275"/>
            <a:ext cx="625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4.</a:t>
            </a:r>
            <a:endParaRPr lang="en-GB" sz="2800" dirty="0"/>
          </a:p>
        </p:txBody>
      </p:sp>
      <p:sp>
        <p:nvSpPr>
          <p:cNvPr id="22" name="Flowchart: Process 21">
            <a:hlinkClick r:id="" action="ppaction://hlinkshowjump?jump=endshow"/>
          </p:cNvPr>
          <p:cNvSpPr/>
          <p:nvPr/>
        </p:nvSpPr>
        <p:spPr>
          <a:xfrm>
            <a:off x="8577708" y="98471"/>
            <a:ext cx="439902" cy="324351"/>
          </a:xfrm>
          <a:prstGeom prst="flowChartProcess">
            <a:avLst/>
          </a:prstGeom>
          <a:solidFill>
            <a:schemeClr val="bg1"/>
          </a:solidFill>
          <a:ln>
            <a:solidFill>
              <a:srgbClr val="401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rgbClr val="401663"/>
                </a:solidFill>
              </a:rPr>
              <a:t>X</a:t>
            </a:r>
            <a:endParaRPr lang="en-GB" sz="2000" b="1" dirty="0">
              <a:solidFill>
                <a:srgbClr val="401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47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483" y="1475835"/>
            <a:ext cx="5317200" cy="413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78929" y="1548192"/>
            <a:ext cx="2507538" cy="3774619"/>
            <a:chOff x="3297597" y="1567242"/>
            <a:chExt cx="2507538" cy="3774619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3773058" y="3036036"/>
              <a:ext cx="109166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>
              <a:off x="4549376" y="1748095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869943" y="220610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871050" y="337477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464776" y="3426847"/>
              <a:ext cx="378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Yes</a:t>
              </a:r>
              <a:endParaRPr lang="en-GB" sz="105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95055" y="2727973"/>
              <a:ext cx="34977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No</a:t>
              </a:r>
              <a:endParaRPr lang="en-GB" sz="1050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327423" y="2519780"/>
              <a:ext cx="1085041" cy="1022550"/>
              <a:chOff x="547406" y="2464711"/>
              <a:chExt cx="1384717" cy="1085386"/>
            </a:xfrm>
          </p:grpSpPr>
          <p:sp>
            <p:nvSpPr>
              <p:cNvPr id="20" name="Diamond 19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08980" y="2726139"/>
                <a:ext cx="131301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Is reporting threshold correct?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>
              <a:off x="4572000" y="3797307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572000" y="42472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4572000" y="47133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061773"/>
              <a:ext cx="2453509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 ‘Scan’ to open the scan window </a:t>
              </a:r>
              <a:endParaRPr lang="en-GB" sz="1100" i="1" dirty="0"/>
            </a:p>
          </p:txBody>
        </p:sp>
        <p:sp>
          <p:nvSpPr>
            <p:cNvPr id="14" name="Rectangle 13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67242"/>
              <a:ext cx="2453508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</a:t>
              </a:r>
              <a:r>
                <a:rPr lang="en-GB" sz="1100" i="1" dirty="0" err="1" smtClean="0"/>
                <a:t>Freescan</a:t>
              </a:r>
              <a:r>
                <a:rPr lang="en-GB" sz="1100" i="1" dirty="0" smtClean="0"/>
                <a:t>’ on main screen</a:t>
              </a:r>
              <a:endParaRPr lang="en-GB" sz="1100" i="1" dirty="0"/>
            </a:p>
          </p:txBody>
        </p:sp>
        <p:sp>
          <p:nvSpPr>
            <p:cNvPr id="15" name="Rectangle 1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4846235" y="2804118"/>
              <a:ext cx="939052" cy="45387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Adjust  reporting threshold</a:t>
              </a:r>
              <a:endParaRPr lang="en-GB" sz="1100" i="1" dirty="0"/>
            </a:p>
          </p:txBody>
        </p:sp>
        <p:sp>
          <p:nvSpPr>
            <p:cNvPr id="16" name="Rectangle 15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297597" y="3661810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Toggle </a:t>
              </a:r>
              <a:r>
                <a:rPr lang="en-GB" sz="1100" i="1" dirty="0" err="1" smtClean="0"/>
                <a:t>Autostop</a:t>
              </a:r>
              <a:r>
                <a:rPr lang="en-GB" sz="1100" i="1" dirty="0" smtClean="0"/>
                <a:t> on /off</a:t>
              </a:r>
              <a:endParaRPr lang="en-GB" sz="1100" i="1" dirty="0"/>
            </a:p>
          </p:txBody>
        </p:sp>
        <p:sp>
          <p:nvSpPr>
            <p:cNvPr id="17" name="Rectangle 1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05531" y="4103233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Perform scan</a:t>
              </a:r>
              <a:endParaRPr lang="en-GB" sz="1100" i="1" dirty="0"/>
            </a:p>
          </p:txBody>
        </p:sp>
        <p:sp>
          <p:nvSpPr>
            <p:cNvPr id="18" name="Rectangle 1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456472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/>
                <a:t>View live trace whilst scanning</a:t>
              </a:r>
            </a:p>
          </p:txBody>
        </p:sp>
        <p:sp>
          <p:nvSpPr>
            <p:cNvPr id="19" name="Rectangle 18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503276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‘Accept’ to close window</a:t>
              </a:r>
              <a:endParaRPr lang="en-GB" sz="1100" i="1" dirty="0"/>
            </a:p>
          </p:txBody>
        </p:sp>
      </p:grpSp>
      <p:cxnSp>
        <p:nvCxnSpPr>
          <p:cNvPr id="22" name="Straight Arrow Connector 21"/>
          <p:cNvCxnSpPr>
            <a:stCxn id="15" idx="2"/>
          </p:cNvCxnSpPr>
          <p:nvPr/>
        </p:nvCxnSpPr>
        <p:spPr>
          <a:xfrm>
            <a:off x="2097093" y="3238942"/>
            <a:ext cx="0" cy="4038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24" name="Flowchart: Process 23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5" name="Isosceles Triangle 24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27" name="Flowchart: Process 26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8" name="Isosceles Triangle 27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8446" y="1106503"/>
            <a:ext cx="245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err="1" smtClean="0"/>
              <a:t>Freescan</a:t>
            </a:r>
            <a:r>
              <a:rPr lang="en-GB" b="1" u="sng" dirty="0" smtClean="0"/>
              <a:t> Procedure</a:t>
            </a:r>
            <a:endParaRPr lang="en-GB" b="1" u="sng" dirty="0"/>
          </a:p>
        </p:txBody>
      </p:sp>
      <p:grpSp>
        <p:nvGrpSpPr>
          <p:cNvPr id="31" name="Group 30"/>
          <p:cNvGrpSpPr/>
          <p:nvPr/>
        </p:nvGrpSpPr>
        <p:grpSpPr>
          <a:xfrm rot="10800000">
            <a:off x="7058004" y="4573886"/>
            <a:ext cx="2046308" cy="648073"/>
            <a:chOff x="1430202" y="1670300"/>
            <a:chExt cx="1672774" cy="244239"/>
          </a:xfrm>
        </p:grpSpPr>
        <p:sp>
          <p:nvSpPr>
            <p:cNvPr id="32" name="Rectangle 31"/>
            <p:cNvSpPr/>
            <p:nvPr/>
          </p:nvSpPr>
          <p:spPr>
            <a:xfrm>
              <a:off x="1430202" y="1699810"/>
              <a:ext cx="989388" cy="185219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ight Arrow 32"/>
            <p:cNvSpPr/>
            <p:nvPr/>
          </p:nvSpPr>
          <p:spPr>
            <a:xfrm rot="10800000">
              <a:off x="2458648" y="1670300"/>
              <a:ext cx="644328" cy="244239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752483" y="5635414"/>
            <a:ext cx="47108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When selected the MFLi3000 will stop if it receives </a:t>
            </a:r>
            <a:r>
              <a:rPr lang="en-GB" sz="1400" dirty="0" smtClean="0"/>
              <a:t>an </a:t>
            </a:r>
            <a:r>
              <a:rPr lang="en-GB" sz="1400" dirty="0"/>
              <a:t>indication </a:t>
            </a:r>
            <a:r>
              <a:rPr lang="en-GB" sz="1400" dirty="0" smtClean="0"/>
              <a:t>/ signal response above </a:t>
            </a:r>
            <a:r>
              <a:rPr lang="en-GB" sz="1400" dirty="0"/>
              <a:t>the user set </a:t>
            </a:r>
            <a:r>
              <a:rPr lang="en-GB" sz="1400" i="1" dirty="0"/>
              <a:t>Reporting Threshold</a:t>
            </a:r>
            <a:endParaRPr lang="en-GB" sz="14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36" name="Flowchart: Process 35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8" name="Isosceles Triangle 37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41" name="Rectangle 40"/>
          <p:cNvSpPr/>
          <p:nvPr/>
        </p:nvSpPr>
        <p:spPr>
          <a:xfrm>
            <a:off x="4472" y="4084183"/>
            <a:ext cx="2834879" cy="1425297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/>
          <p:cNvSpPr txBox="1"/>
          <p:nvPr/>
        </p:nvSpPr>
        <p:spPr>
          <a:xfrm>
            <a:off x="3752483" y="783337"/>
            <a:ext cx="5333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To </a:t>
            </a:r>
            <a:r>
              <a:rPr lang="en-GB" dirty="0" smtClean="0"/>
              <a:t>toggle the </a:t>
            </a:r>
            <a:r>
              <a:rPr lang="en-GB" i="1" dirty="0" err="1" smtClean="0"/>
              <a:t>Autostop</a:t>
            </a:r>
            <a:r>
              <a:rPr lang="en-GB" i="1" dirty="0" smtClean="0"/>
              <a:t> </a:t>
            </a:r>
            <a:r>
              <a:rPr lang="en-GB" dirty="0" smtClean="0"/>
              <a:t>functionality (stop-on-defect), </a:t>
            </a:r>
            <a:r>
              <a:rPr lang="en-GB" dirty="0"/>
              <a:t>press the </a:t>
            </a:r>
            <a:r>
              <a:rPr lang="en-GB" i="1" dirty="0" err="1"/>
              <a:t>Autostop</a:t>
            </a:r>
            <a:r>
              <a:rPr lang="en-GB" i="1" dirty="0"/>
              <a:t> </a:t>
            </a:r>
            <a:r>
              <a:rPr lang="en-GB" dirty="0" smtClean="0"/>
              <a:t>button.  </a:t>
            </a:r>
            <a:endParaRPr lang="en-GB" dirty="0"/>
          </a:p>
        </p:txBody>
      </p:sp>
      <p:sp>
        <p:nvSpPr>
          <p:cNvPr id="43" name="Oval 42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88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483" y="1475835"/>
            <a:ext cx="5317200" cy="413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78929" y="1548192"/>
            <a:ext cx="2507538" cy="3774619"/>
            <a:chOff x="3297597" y="1567242"/>
            <a:chExt cx="2507538" cy="3774619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3773058" y="3036036"/>
              <a:ext cx="109166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>
              <a:off x="4549376" y="1748095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869943" y="220610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871050" y="337477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464776" y="3426847"/>
              <a:ext cx="378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Yes</a:t>
              </a:r>
              <a:endParaRPr lang="en-GB" sz="105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95055" y="2727973"/>
              <a:ext cx="34977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No</a:t>
              </a:r>
              <a:endParaRPr lang="en-GB" sz="1050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327423" y="2519780"/>
              <a:ext cx="1085041" cy="1022550"/>
              <a:chOff x="547406" y="2464711"/>
              <a:chExt cx="1384717" cy="1085386"/>
            </a:xfrm>
          </p:grpSpPr>
          <p:sp>
            <p:nvSpPr>
              <p:cNvPr id="20" name="Diamond 19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08980" y="2726139"/>
                <a:ext cx="131301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Is reporting threshold correct?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>
              <a:off x="4572000" y="3797307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572000" y="42472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4572000" y="47133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061773"/>
              <a:ext cx="2453509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 ‘Scan’ to open the scan window </a:t>
              </a:r>
              <a:endParaRPr lang="en-GB" sz="1100" i="1" dirty="0"/>
            </a:p>
          </p:txBody>
        </p:sp>
        <p:sp>
          <p:nvSpPr>
            <p:cNvPr id="14" name="Rectangle 13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67242"/>
              <a:ext cx="2453508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</a:t>
              </a:r>
              <a:r>
                <a:rPr lang="en-GB" sz="1100" i="1" dirty="0" err="1" smtClean="0"/>
                <a:t>Freescan</a:t>
              </a:r>
              <a:r>
                <a:rPr lang="en-GB" sz="1100" i="1" dirty="0" smtClean="0"/>
                <a:t>’ on main screen</a:t>
              </a:r>
              <a:endParaRPr lang="en-GB" sz="1100" i="1" dirty="0"/>
            </a:p>
          </p:txBody>
        </p:sp>
        <p:sp>
          <p:nvSpPr>
            <p:cNvPr id="15" name="Rectangle 1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4846235" y="2804118"/>
              <a:ext cx="939052" cy="45387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Adjust  reporting threshold</a:t>
              </a:r>
              <a:endParaRPr lang="en-GB" sz="1100" i="1" dirty="0"/>
            </a:p>
          </p:txBody>
        </p:sp>
        <p:sp>
          <p:nvSpPr>
            <p:cNvPr id="16" name="Rectangle 15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297597" y="3661810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Toggle </a:t>
              </a:r>
              <a:r>
                <a:rPr lang="en-GB" sz="1100" i="1" dirty="0" err="1" smtClean="0"/>
                <a:t>Autostop</a:t>
              </a:r>
              <a:r>
                <a:rPr lang="en-GB" sz="1100" i="1" dirty="0" smtClean="0"/>
                <a:t> on /off</a:t>
              </a:r>
              <a:endParaRPr lang="en-GB" sz="1100" i="1" dirty="0"/>
            </a:p>
          </p:txBody>
        </p:sp>
        <p:sp>
          <p:nvSpPr>
            <p:cNvPr id="17" name="Rectangle 1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05531" y="4103233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Perform scan</a:t>
              </a:r>
              <a:endParaRPr lang="en-GB" sz="1100" i="1" dirty="0"/>
            </a:p>
          </p:txBody>
        </p:sp>
        <p:sp>
          <p:nvSpPr>
            <p:cNvPr id="18" name="Rectangle 1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456472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/>
                <a:t>View live trace whilst scanning</a:t>
              </a:r>
            </a:p>
          </p:txBody>
        </p:sp>
        <p:sp>
          <p:nvSpPr>
            <p:cNvPr id="19" name="Rectangle 18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503276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‘Accept’ to close window</a:t>
              </a:r>
              <a:endParaRPr lang="en-GB" sz="1100" i="1" dirty="0"/>
            </a:p>
          </p:txBody>
        </p:sp>
      </p:grpSp>
      <p:cxnSp>
        <p:nvCxnSpPr>
          <p:cNvPr id="22" name="Straight Arrow Connector 21"/>
          <p:cNvCxnSpPr>
            <a:stCxn id="15" idx="2"/>
          </p:cNvCxnSpPr>
          <p:nvPr/>
        </p:nvCxnSpPr>
        <p:spPr>
          <a:xfrm>
            <a:off x="2097093" y="3238942"/>
            <a:ext cx="0" cy="4038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24" name="Flowchart: Process 23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5" name="Isosceles Triangle 24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27" name="Flowchart: Process 26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8" name="Isosceles Triangle 27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8446" y="1106503"/>
            <a:ext cx="245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err="1" smtClean="0"/>
              <a:t>Freescan</a:t>
            </a:r>
            <a:r>
              <a:rPr lang="en-GB" b="1" u="sng" dirty="0" smtClean="0"/>
              <a:t> Procedure</a:t>
            </a:r>
            <a:endParaRPr lang="en-GB" b="1" u="sng" dirty="0"/>
          </a:p>
        </p:txBody>
      </p:sp>
      <p:grpSp>
        <p:nvGrpSpPr>
          <p:cNvPr id="31" name="Group 30"/>
          <p:cNvGrpSpPr/>
          <p:nvPr/>
        </p:nvGrpSpPr>
        <p:grpSpPr>
          <a:xfrm rot="10800000">
            <a:off x="7010379" y="5032099"/>
            <a:ext cx="2046308" cy="648073"/>
            <a:chOff x="1430202" y="1670300"/>
            <a:chExt cx="1672774" cy="244239"/>
          </a:xfrm>
        </p:grpSpPr>
        <p:sp>
          <p:nvSpPr>
            <p:cNvPr id="32" name="Rectangle 31"/>
            <p:cNvSpPr/>
            <p:nvPr/>
          </p:nvSpPr>
          <p:spPr>
            <a:xfrm>
              <a:off x="1430202" y="1699810"/>
              <a:ext cx="989388" cy="185219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ight Arrow 32"/>
            <p:cNvSpPr/>
            <p:nvPr/>
          </p:nvSpPr>
          <p:spPr>
            <a:xfrm rot="10800000">
              <a:off x="2458648" y="1670300"/>
              <a:ext cx="644328" cy="244239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36" name="Flowchart: Process 35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8" name="Isosceles Triangle 37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41" name="Rectangle 40"/>
          <p:cNvSpPr/>
          <p:nvPr/>
        </p:nvSpPr>
        <p:spPr>
          <a:xfrm>
            <a:off x="-1100" y="4437112"/>
            <a:ext cx="2834879" cy="965844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/>
          <p:cNvSpPr txBox="1"/>
          <p:nvPr/>
        </p:nvSpPr>
        <p:spPr>
          <a:xfrm>
            <a:off x="3752483" y="216395"/>
            <a:ext cx="53332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To perform a scan:</a:t>
            </a:r>
          </a:p>
          <a:p>
            <a:pPr marL="342900" indent="-342900">
              <a:buFontTx/>
              <a:buAutoNum type="arabicPeriod"/>
            </a:pPr>
            <a:r>
              <a:rPr lang="en-GB" sz="1400" dirty="0"/>
              <a:t>Ensure the MFLi3000 is set up correctly (check sensor height),</a:t>
            </a:r>
          </a:p>
          <a:p>
            <a:pPr marL="342900" indent="-342900">
              <a:buAutoNum type="arabicPeriod"/>
            </a:pPr>
            <a:r>
              <a:rPr lang="en-GB" sz="1400" dirty="0"/>
              <a:t>Position the MFLi3000 at the </a:t>
            </a:r>
            <a:r>
              <a:rPr lang="en-GB" sz="1400" dirty="0" smtClean="0"/>
              <a:t>start of </a:t>
            </a:r>
            <a:r>
              <a:rPr lang="en-GB" sz="1400" dirty="0"/>
              <a:t>the </a:t>
            </a:r>
            <a:r>
              <a:rPr lang="en-GB" sz="1400" dirty="0" smtClean="0"/>
              <a:t>area to be scanned,</a:t>
            </a:r>
            <a:endParaRPr lang="en-GB" sz="1400" dirty="0"/>
          </a:p>
          <a:p>
            <a:pPr marL="342900" indent="-342900">
              <a:buAutoNum type="arabicPeriod"/>
            </a:pPr>
            <a:r>
              <a:rPr lang="en-GB" sz="1400" dirty="0"/>
              <a:t>Select </a:t>
            </a:r>
            <a:r>
              <a:rPr lang="en-GB" sz="1400" i="1" dirty="0"/>
              <a:t>Start Scan,</a:t>
            </a:r>
            <a:endParaRPr lang="en-GB" sz="1400" dirty="0"/>
          </a:p>
        </p:txBody>
      </p:sp>
      <p:sp>
        <p:nvSpPr>
          <p:cNvPr id="43" name="Oval 42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909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8929" y="1548192"/>
            <a:ext cx="2507538" cy="3774619"/>
            <a:chOff x="3297597" y="1567242"/>
            <a:chExt cx="2507538" cy="3774619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3773058" y="3036036"/>
              <a:ext cx="109166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>
              <a:off x="4549376" y="1748095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869943" y="220610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871050" y="337477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464776" y="3426847"/>
              <a:ext cx="378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Yes</a:t>
              </a:r>
              <a:endParaRPr lang="en-GB" sz="105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95055" y="2727973"/>
              <a:ext cx="34977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No</a:t>
              </a:r>
              <a:endParaRPr lang="en-GB" sz="1050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327423" y="2519780"/>
              <a:ext cx="1085041" cy="1022550"/>
              <a:chOff x="547406" y="2464711"/>
              <a:chExt cx="1384717" cy="1085386"/>
            </a:xfrm>
          </p:grpSpPr>
          <p:sp>
            <p:nvSpPr>
              <p:cNvPr id="20" name="Diamond 19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08980" y="2726139"/>
                <a:ext cx="131301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Is reporting threshold correct?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>
              <a:off x="4572000" y="3797307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572000" y="42472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4572000" y="47133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061773"/>
              <a:ext cx="2453509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 ‘Scan’ to open the scan window </a:t>
              </a:r>
              <a:endParaRPr lang="en-GB" sz="1100" i="1" dirty="0"/>
            </a:p>
          </p:txBody>
        </p:sp>
        <p:sp>
          <p:nvSpPr>
            <p:cNvPr id="14" name="Rectangle 13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67242"/>
              <a:ext cx="2453508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</a:t>
              </a:r>
              <a:r>
                <a:rPr lang="en-GB" sz="1100" i="1" dirty="0" err="1" smtClean="0"/>
                <a:t>Freescan</a:t>
              </a:r>
              <a:r>
                <a:rPr lang="en-GB" sz="1100" i="1" dirty="0" smtClean="0"/>
                <a:t>’ on main screen</a:t>
              </a:r>
              <a:endParaRPr lang="en-GB" sz="1100" i="1" dirty="0"/>
            </a:p>
          </p:txBody>
        </p:sp>
        <p:sp>
          <p:nvSpPr>
            <p:cNvPr id="15" name="Rectangle 1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4846235" y="2804118"/>
              <a:ext cx="939052" cy="45387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Adjust  reporting threshold</a:t>
              </a:r>
              <a:endParaRPr lang="en-GB" sz="1100" i="1" dirty="0"/>
            </a:p>
          </p:txBody>
        </p:sp>
        <p:sp>
          <p:nvSpPr>
            <p:cNvPr id="16" name="Rectangle 15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297597" y="3661810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Toggle </a:t>
              </a:r>
              <a:r>
                <a:rPr lang="en-GB" sz="1100" i="1" dirty="0" err="1" smtClean="0"/>
                <a:t>Autostop</a:t>
              </a:r>
              <a:r>
                <a:rPr lang="en-GB" sz="1100" i="1" dirty="0" smtClean="0"/>
                <a:t> on /off</a:t>
              </a:r>
              <a:endParaRPr lang="en-GB" sz="1100" i="1" dirty="0"/>
            </a:p>
          </p:txBody>
        </p:sp>
        <p:sp>
          <p:nvSpPr>
            <p:cNvPr id="17" name="Rectangle 1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05531" y="4103233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Perform scan</a:t>
              </a:r>
              <a:endParaRPr lang="en-GB" sz="1100" i="1" dirty="0"/>
            </a:p>
          </p:txBody>
        </p:sp>
        <p:sp>
          <p:nvSpPr>
            <p:cNvPr id="18" name="Rectangle 1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456472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/>
                <a:t>View live trace whilst scanning</a:t>
              </a:r>
            </a:p>
          </p:txBody>
        </p:sp>
        <p:sp>
          <p:nvSpPr>
            <p:cNvPr id="19" name="Rectangle 18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503276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‘Accept’ to close window</a:t>
              </a:r>
              <a:endParaRPr lang="en-GB" sz="1100" i="1" dirty="0"/>
            </a:p>
          </p:txBody>
        </p:sp>
      </p:grpSp>
      <p:cxnSp>
        <p:nvCxnSpPr>
          <p:cNvPr id="22" name="Straight Arrow Connector 21"/>
          <p:cNvCxnSpPr>
            <a:stCxn id="15" idx="2"/>
          </p:cNvCxnSpPr>
          <p:nvPr/>
        </p:nvCxnSpPr>
        <p:spPr>
          <a:xfrm>
            <a:off x="2097093" y="3238942"/>
            <a:ext cx="0" cy="4038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24" name="Flowchart: Process 23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5" name="Isosceles Triangle 24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27" name="Flowchart: Process 26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8" name="Isosceles Triangle 27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8446" y="1106503"/>
            <a:ext cx="245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err="1" smtClean="0"/>
              <a:t>Freescan</a:t>
            </a:r>
            <a:r>
              <a:rPr lang="en-GB" b="1" u="sng" dirty="0" smtClean="0"/>
              <a:t> Procedure</a:t>
            </a:r>
            <a:endParaRPr lang="en-GB" b="1" u="sng" dirty="0"/>
          </a:p>
        </p:txBody>
      </p:sp>
      <p:grpSp>
        <p:nvGrpSpPr>
          <p:cNvPr id="35" name="Group 3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36" name="Flowchart: Process 35">
              <a:hlinkClick r:id="rId4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8" name="Isosceles Triangle 37">
                <a:hlinkClick r:id="rId4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>
                <a:hlinkClick r:id="rId4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41" name="Rectangle 40"/>
          <p:cNvSpPr/>
          <p:nvPr/>
        </p:nvSpPr>
        <p:spPr>
          <a:xfrm>
            <a:off x="69280" y="4974260"/>
            <a:ext cx="2834879" cy="965844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/>
          <p:cNvSpPr txBox="1"/>
          <p:nvPr/>
        </p:nvSpPr>
        <p:spPr>
          <a:xfrm>
            <a:off x="3752483" y="216395"/>
            <a:ext cx="533320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To perform a scan:</a:t>
            </a:r>
          </a:p>
          <a:p>
            <a:pPr marL="342900" indent="-342900">
              <a:buFontTx/>
              <a:buAutoNum type="arabicPeriod"/>
            </a:pPr>
            <a:r>
              <a:rPr lang="en-GB" sz="1400" dirty="0"/>
              <a:t>Ensure the MFLi3000 is set up correctly (check sensor height),</a:t>
            </a:r>
          </a:p>
          <a:p>
            <a:pPr marL="342900" indent="-342900">
              <a:buAutoNum type="arabicPeriod"/>
            </a:pPr>
            <a:r>
              <a:rPr lang="en-GB" sz="1400" dirty="0"/>
              <a:t>Position the MFLi3000 at the </a:t>
            </a:r>
            <a:r>
              <a:rPr lang="en-GB" sz="1400" dirty="0" smtClean="0"/>
              <a:t>start of </a:t>
            </a:r>
            <a:r>
              <a:rPr lang="en-GB" sz="1400" dirty="0"/>
              <a:t>the </a:t>
            </a:r>
            <a:r>
              <a:rPr lang="en-GB" sz="1400" dirty="0" smtClean="0"/>
              <a:t>area to be scanned,</a:t>
            </a:r>
            <a:endParaRPr lang="en-GB" sz="1400" dirty="0"/>
          </a:p>
          <a:p>
            <a:pPr marL="342900" indent="-342900">
              <a:buAutoNum type="arabicPeriod"/>
            </a:pPr>
            <a:r>
              <a:rPr lang="en-GB" sz="1400" dirty="0"/>
              <a:t>Select </a:t>
            </a:r>
            <a:r>
              <a:rPr lang="en-GB" sz="1400" i="1" dirty="0"/>
              <a:t>Start Scan</a:t>
            </a:r>
            <a:r>
              <a:rPr lang="en-GB" sz="1400" i="1" dirty="0" smtClean="0"/>
              <a:t>,</a:t>
            </a:r>
          </a:p>
          <a:p>
            <a:pPr marL="342900" indent="-342900">
              <a:buFontTx/>
              <a:buAutoNum type="arabicPeriod"/>
            </a:pPr>
            <a:r>
              <a:rPr lang="en-GB" sz="1400" dirty="0"/>
              <a:t>Then, turn the right hand Drive handle,</a:t>
            </a:r>
          </a:p>
          <a:p>
            <a:pPr marL="342900" indent="-342900">
              <a:buAutoNum type="arabicPeriod"/>
            </a:pPr>
            <a:endParaRPr lang="en-GB" sz="1400" dirty="0"/>
          </a:p>
        </p:txBody>
      </p:sp>
      <p:sp>
        <p:nvSpPr>
          <p:cNvPr id="43" name="Rectangle 42"/>
          <p:cNvSpPr/>
          <p:nvPr/>
        </p:nvSpPr>
        <p:spPr>
          <a:xfrm>
            <a:off x="3945669" y="504431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 dirty="0" smtClean="0"/>
              <a:t>Note: </a:t>
            </a:r>
            <a:r>
              <a:rPr lang="en-GB" dirty="0" smtClean="0"/>
              <a:t>The </a:t>
            </a:r>
            <a:r>
              <a:rPr lang="en-GB" dirty="0"/>
              <a:t>MFLi3000 must travel at </a:t>
            </a:r>
            <a:r>
              <a:rPr lang="en-GB" dirty="0" smtClean="0"/>
              <a:t>least</a:t>
            </a:r>
          </a:p>
          <a:p>
            <a:pPr algn="ctr"/>
            <a:r>
              <a:rPr lang="en-GB" dirty="0" smtClean="0"/>
              <a:t> 6</a:t>
            </a:r>
            <a:r>
              <a:rPr lang="en-GB" dirty="0"/>
              <a:t>½</a:t>
            </a:r>
            <a:r>
              <a:rPr lang="en-GB" dirty="0" smtClean="0"/>
              <a:t> </a:t>
            </a:r>
            <a:r>
              <a:rPr lang="en-GB" dirty="0"/>
              <a:t>inches or </a:t>
            </a:r>
            <a:r>
              <a:rPr lang="en-GB" dirty="0" smtClean="0"/>
              <a:t>160 mm.</a:t>
            </a:r>
            <a:endParaRPr lang="en-GB" dirty="0"/>
          </a:p>
        </p:txBody>
      </p:sp>
      <p:sp>
        <p:nvSpPr>
          <p:cNvPr id="40" name="Oval 39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Scanning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52552" y="2062138"/>
            <a:ext cx="5023435" cy="2823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74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6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826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76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5" fill="hold" display="0">
                  <p:stCondLst>
                    <p:cond delay="indefinite"/>
                  </p:stCondLst>
                </p:cTn>
                <p:tgtEl>
                  <p:spTgt spid="31"/>
                </p:tgtEl>
              </p:cMediaNode>
            </p:video>
          </p:childTnLst>
        </p:cTn>
      </p:par>
    </p:tnLst>
    <p:bldLst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483" y="1475834"/>
            <a:ext cx="5304204" cy="412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78929" y="1548192"/>
            <a:ext cx="2507538" cy="3774619"/>
            <a:chOff x="3297597" y="1567242"/>
            <a:chExt cx="2507538" cy="3774619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3773058" y="3036036"/>
              <a:ext cx="109166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>
              <a:off x="4549376" y="1748095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869943" y="220610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871050" y="337477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464776" y="3426847"/>
              <a:ext cx="378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Yes</a:t>
              </a:r>
              <a:endParaRPr lang="en-GB" sz="105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95055" y="2727973"/>
              <a:ext cx="34977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No</a:t>
              </a:r>
              <a:endParaRPr lang="en-GB" sz="1050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327423" y="2519780"/>
              <a:ext cx="1085041" cy="1022550"/>
              <a:chOff x="547406" y="2464711"/>
              <a:chExt cx="1384717" cy="1085386"/>
            </a:xfrm>
          </p:grpSpPr>
          <p:sp>
            <p:nvSpPr>
              <p:cNvPr id="20" name="Diamond 19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08980" y="2726139"/>
                <a:ext cx="131301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Is reporting threshold correct?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>
              <a:off x="4572000" y="3797307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572000" y="42472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4572000" y="47133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061773"/>
              <a:ext cx="2453509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 ‘Scan’ to open the scan window </a:t>
              </a:r>
              <a:endParaRPr lang="en-GB" sz="1100" i="1" dirty="0"/>
            </a:p>
          </p:txBody>
        </p:sp>
        <p:sp>
          <p:nvSpPr>
            <p:cNvPr id="14" name="Rectangle 13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67242"/>
              <a:ext cx="2453508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</a:t>
              </a:r>
              <a:r>
                <a:rPr lang="en-GB" sz="1100" i="1" dirty="0" err="1" smtClean="0"/>
                <a:t>Freescan</a:t>
              </a:r>
              <a:r>
                <a:rPr lang="en-GB" sz="1100" i="1" dirty="0" smtClean="0"/>
                <a:t>’ on main screen</a:t>
              </a:r>
              <a:endParaRPr lang="en-GB" sz="1100" i="1" dirty="0"/>
            </a:p>
          </p:txBody>
        </p:sp>
        <p:sp>
          <p:nvSpPr>
            <p:cNvPr id="15" name="Rectangle 1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4846235" y="2804118"/>
              <a:ext cx="939052" cy="45387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Adjust  reporting threshold</a:t>
              </a:r>
              <a:endParaRPr lang="en-GB" sz="1100" i="1" dirty="0"/>
            </a:p>
          </p:txBody>
        </p:sp>
        <p:sp>
          <p:nvSpPr>
            <p:cNvPr id="16" name="Rectangle 15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297597" y="3661810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Toggle </a:t>
              </a:r>
              <a:r>
                <a:rPr lang="en-GB" sz="1100" i="1" dirty="0" err="1" smtClean="0"/>
                <a:t>Autostop</a:t>
              </a:r>
              <a:r>
                <a:rPr lang="en-GB" sz="1100" i="1" dirty="0" smtClean="0"/>
                <a:t> on /off</a:t>
              </a:r>
              <a:endParaRPr lang="en-GB" sz="1100" i="1" dirty="0"/>
            </a:p>
          </p:txBody>
        </p:sp>
        <p:sp>
          <p:nvSpPr>
            <p:cNvPr id="17" name="Rectangle 1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05531" y="4103233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Perform scan</a:t>
              </a:r>
              <a:endParaRPr lang="en-GB" sz="1100" i="1" dirty="0"/>
            </a:p>
          </p:txBody>
        </p:sp>
        <p:sp>
          <p:nvSpPr>
            <p:cNvPr id="18" name="Rectangle 1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456472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/>
                <a:t>View live trace whilst scanning</a:t>
              </a:r>
            </a:p>
          </p:txBody>
        </p:sp>
        <p:sp>
          <p:nvSpPr>
            <p:cNvPr id="19" name="Rectangle 18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503276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‘Accept’ to close window</a:t>
              </a:r>
              <a:endParaRPr lang="en-GB" sz="1100" i="1" dirty="0"/>
            </a:p>
          </p:txBody>
        </p:sp>
      </p:grpSp>
      <p:cxnSp>
        <p:nvCxnSpPr>
          <p:cNvPr id="22" name="Straight Arrow Connector 21"/>
          <p:cNvCxnSpPr>
            <a:stCxn id="15" idx="2"/>
          </p:cNvCxnSpPr>
          <p:nvPr/>
        </p:nvCxnSpPr>
        <p:spPr>
          <a:xfrm>
            <a:off x="2097093" y="3238942"/>
            <a:ext cx="0" cy="4038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24" name="Flowchart: Process 23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5" name="Isosceles Triangle 24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27" name="Flowchart: Process 26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8" name="Isosceles Triangle 27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8446" y="1106503"/>
            <a:ext cx="245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err="1" smtClean="0"/>
              <a:t>Freescan</a:t>
            </a:r>
            <a:r>
              <a:rPr lang="en-GB" b="1" u="sng" dirty="0" smtClean="0"/>
              <a:t> Procedure</a:t>
            </a:r>
            <a:endParaRPr lang="en-GB" b="1" u="sng" dirty="0"/>
          </a:p>
        </p:txBody>
      </p:sp>
      <p:grpSp>
        <p:nvGrpSpPr>
          <p:cNvPr id="31" name="Group 30"/>
          <p:cNvGrpSpPr/>
          <p:nvPr/>
        </p:nvGrpSpPr>
        <p:grpSpPr>
          <a:xfrm rot="10800000">
            <a:off x="7063709" y="2084902"/>
            <a:ext cx="2046308" cy="648073"/>
            <a:chOff x="1430202" y="1670300"/>
            <a:chExt cx="1672774" cy="244239"/>
          </a:xfrm>
        </p:grpSpPr>
        <p:sp>
          <p:nvSpPr>
            <p:cNvPr id="32" name="Rectangle 31"/>
            <p:cNvSpPr/>
            <p:nvPr/>
          </p:nvSpPr>
          <p:spPr>
            <a:xfrm>
              <a:off x="1430202" y="1699810"/>
              <a:ext cx="989388" cy="185219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ight Arrow 32"/>
            <p:cNvSpPr/>
            <p:nvPr/>
          </p:nvSpPr>
          <p:spPr>
            <a:xfrm rot="10800000">
              <a:off x="2458648" y="1670300"/>
              <a:ext cx="644328" cy="244239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36" name="Flowchart: Process 35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8" name="Isosceles Triangle 37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41" name="Rectangle 40"/>
          <p:cNvSpPr/>
          <p:nvPr/>
        </p:nvSpPr>
        <p:spPr>
          <a:xfrm>
            <a:off x="51170" y="4981181"/>
            <a:ext cx="2834879" cy="965844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/>
          <p:cNvSpPr txBox="1"/>
          <p:nvPr/>
        </p:nvSpPr>
        <p:spPr>
          <a:xfrm>
            <a:off x="3696352" y="355747"/>
            <a:ext cx="53332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Live View Options</a:t>
            </a:r>
          </a:p>
          <a:p>
            <a:endParaRPr lang="en-GB" sz="1400" b="1" dirty="0" smtClean="0"/>
          </a:p>
          <a:p>
            <a:r>
              <a:rPr lang="en-GB" sz="1400" dirty="0" smtClean="0"/>
              <a:t>To </a:t>
            </a:r>
            <a:r>
              <a:rPr lang="en-GB" sz="1400" dirty="0"/>
              <a:t>aid </a:t>
            </a:r>
            <a:r>
              <a:rPr lang="en-GB" sz="1400" dirty="0" smtClean="0"/>
              <a:t>corrosion </a:t>
            </a:r>
            <a:r>
              <a:rPr lang="en-GB" sz="1400" dirty="0"/>
              <a:t>identification the MFLi3000 user can toggle between </a:t>
            </a:r>
            <a:r>
              <a:rPr lang="en-GB" sz="1400" i="1" dirty="0"/>
              <a:t>Bi-Level </a:t>
            </a:r>
            <a:r>
              <a:rPr lang="en-GB" sz="1400" dirty="0"/>
              <a:t>and </a:t>
            </a:r>
            <a:r>
              <a:rPr lang="en-GB" sz="1400" i="1" dirty="0"/>
              <a:t>Gradient</a:t>
            </a:r>
            <a:endParaRPr lang="en-GB" sz="1400" dirty="0"/>
          </a:p>
        </p:txBody>
      </p:sp>
      <p:sp>
        <p:nvSpPr>
          <p:cNvPr id="46" name="Oval 45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97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483" y="1475834"/>
            <a:ext cx="5304204" cy="412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npearson\Documents\My Dropbox\Silverwing Project Reports and Timesheets\Projects\MFLi3000\Quick Start Guides\EndOfCal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1" t="37352" r="22713" b="3277"/>
          <a:stretch/>
        </p:blipFill>
        <p:spPr bwMode="auto">
          <a:xfrm>
            <a:off x="4791075" y="1916832"/>
            <a:ext cx="3060842" cy="368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78929" y="1548192"/>
            <a:ext cx="2507538" cy="3774619"/>
            <a:chOff x="3297597" y="1567242"/>
            <a:chExt cx="2507538" cy="3774619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3773058" y="3036036"/>
              <a:ext cx="109166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>
              <a:off x="4549376" y="1748095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869943" y="220610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871050" y="337477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464776" y="3426847"/>
              <a:ext cx="378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Yes</a:t>
              </a:r>
              <a:endParaRPr lang="en-GB" sz="105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95055" y="2727973"/>
              <a:ext cx="34977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No</a:t>
              </a:r>
              <a:endParaRPr lang="en-GB" sz="1050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327423" y="2519780"/>
              <a:ext cx="1085041" cy="1022550"/>
              <a:chOff x="547406" y="2464711"/>
              <a:chExt cx="1384717" cy="1085386"/>
            </a:xfrm>
          </p:grpSpPr>
          <p:sp>
            <p:nvSpPr>
              <p:cNvPr id="20" name="Diamond 19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08980" y="2726139"/>
                <a:ext cx="131301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Is reporting threshold correct?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>
              <a:off x="4572000" y="3797307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572000" y="42472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4572000" y="47133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061773"/>
              <a:ext cx="2453509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 ‘Scan’ to open the scan window </a:t>
              </a:r>
              <a:endParaRPr lang="en-GB" sz="1100" i="1" dirty="0"/>
            </a:p>
          </p:txBody>
        </p:sp>
        <p:sp>
          <p:nvSpPr>
            <p:cNvPr id="14" name="Rectangle 13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67242"/>
              <a:ext cx="2453508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</a:t>
              </a:r>
              <a:r>
                <a:rPr lang="en-GB" sz="1100" i="1" dirty="0" err="1" smtClean="0"/>
                <a:t>Freescan</a:t>
              </a:r>
              <a:r>
                <a:rPr lang="en-GB" sz="1100" i="1" dirty="0" smtClean="0"/>
                <a:t>’ on main screen</a:t>
              </a:r>
              <a:endParaRPr lang="en-GB" sz="1100" i="1" dirty="0"/>
            </a:p>
          </p:txBody>
        </p:sp>
        <p:sp>
          <p:nvSpPr>
            <p:cNvPr id="15" name="Rectangle 1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4846235" y="2804118"/>
              <a:ext cx="939052" cy="45387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Adjust  reporting threshold</a:t>
              </a:r>
              <a:endParaRPr lang="en-GB" sz="1100" i="1" dirty="0"/>
            </a:p>
          </p:txBody>
        </p:sp>
        <p:sp>
          <p:nvSpPr>
            <p:cNvPr id="16" name="Rectangle 15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297597" y="3661810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Toggle </a:t>
              </a:r>
              <a:r>
                <a:rPr lang="en-GB" sz="1100" i="1" dirty="0" err="1" smtClean="0"/>
                <a:t>Autostop</a:t>
              </a:r>
              <a:r>
                <a:rPr lang="en-GB" sz="1100" i="1" dirty="0" smtClean="0"/>
                <a:t> on /off</a:t>
              </a:r>
              <a:endParaRPr lang="en-GB" sz="1100" i="1" dirty="0"/>
            </a:p>
          </p:txBody>
        </p:sp>
        <p:sp>
          <p:nvSpPr>
            <p:cNvPr id="17" name="Rectangle 1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05531" y="4103233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Perform scan</a:t>
              </a:r>
              <a:endParaRPr lang="en-GB" sz="1100" i="1" dirty="0"/>
            </a:p>
          </p:txBody>
        </p:sp>
        <p:sp>
          <p:nvSpPr>
            <p:cNvPr id="18" name="Rectangle 1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456472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/>
                <a:t>View live trace whilst scanning</a:t>
              </a:r>
            </a:p>
          </p:txBody>
        </p:sp>
        <p:sp>
          <p:nvSpPr>
            <p:cNvPr id="19" name="Rectangle 18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503276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‘Accept’ to close window</a:t>
              </a:r>
              <a:endParaRPr lang="en-GB" sz="1100" i="1" dirty="0"/>
            </a:p>
          </p:txBody>
        </p:sp>
      </p:grpSp>
      <p:cxnSp>
        <p:nvCxnSpPr>
          <p:cNvPr id="22" name="Straight Arrow Connector 21"/>
          <p:cNvCxnSpPr>
            <a:stCxn id="15" idx="2"/>
          </p:cNvCxnSpPr>
          <p:nvPr/>
        </p:nvCxnSpPr>
        <p:spPr>
          <a:xfrm>
            <a:off x="2097093" y="3238942"/>
            <a:ext cx="0" cy="4038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24" name="Flowchart: Process 23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5" name="Isosceles Triangle 24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27" name="Flowchart: Process 26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8" name="Isosceles Triangle 27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8446" y="1106503"/>
            <a:ext cx="245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err="1" smtClean="0"/>
              <a:t>Freescan</a:t>
            </a:r>
            <a:r>
              <a:rPr lang="en-GB" b="1" u="sng" dirty="0" smtClean="0"/>
              <a:t> Procedure</a:t>
            </a:r>
            <a:endParaRPr lang="en-GB" b="1" u="sng" dirty="0"/>
          </a:p>
        </p:txBody>
      </p:sp>
      <p:grpSp>
        <p:nvGrpSpPr>
          <p:cNvPr id="35" name="Group 3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36" name="Flowchart: Process 35">
              <a:hlinkClick r:id="rId4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8" name="Isosceles Triangle 37">
                <a:hlinkClick r:id="rId4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>
                <a:hlinkClick r:id="rId4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41" name="Rectangle 40"/>
          <p:cNvSpPr/>
          <p:nvPr/>
        </p:nvSpPr>
        <p:spPr>
          <a:xfrm>
            <a:off x="80937" y="5007940"/>
            <a:ext cx="2834879" cy="499766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/>
          <p:cNvSpPr txBox="1"/>
          <p:nvPr/>
        </p:nvSpPr>
        <p:spPr>
          <a:xfrm>
            <a:off x="3654895" y="708360"/>
            <a:ext cx="5333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To aid </a:t>
            </a:r>
            <a:r>
              <a:rPr lang="en-GB" sz="1400" dirty="0" smtClean="0"/>
              <a:t>corrosion </a:t>
            </a:r>
            <a:r>
              <a:rPr lang="en-GB" sz="1400" dirty="0"/>
              <a:t>identification the MFLi3000 user can toggle between </a:t>
            </a:r>
            <a:r>
              <a:rPr lang="en-GB" sz="1400" i="1" dirty="0"/>
              <a:t>Bi-Level </a:t>
            </a:r>
            <a:r>
              <a:rPr lang="en-GB" sz="1400" dirty="0"/>
              <a:t>and </a:t>
            </a:r>
            <a:r>
              <a:rPr lang="en-GB" sz="1400" i="1" dirty="0"/>
              <a:t>Gradient</a:t>
            </a:r>
            <a:endParaRPr lang="en-GB" sz="1400" dirty="0"/>
          </a:p>
        </p:txBody>
      </p:sp>
      <p:sp>
        <p:nvSpPr>
          <p:cNvPr id="49" name="Oval 48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1" name="Picture 3" descr="C:\Users\npearson\Documents\My Dropbox\Silverwing Project Reports and Timesheets\Projects\MFLi3000\Quick Start Guides\Videos\Screen Captures\Untitled (Time 0_00_19;00)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98" t="16845" b="72019"/>
          <a:stretch/>
        </p:blipFill>
        <p:spPr bwMode="auto">
          <a:xfrm>
            <a:off x="7871346" y="2167334"/>
            <a:ext cx="1180583" cy="45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/>
          <p:cNvGrpSpPr/>
          <p:nvPr/>
        </p:nvGrpSpPr>
        <p:grpSpPr>
          <a:xfrm rot="10800000">
            <a:off x="7063709" y="2084902"/>
            <a:ext cx="2046308" cy="648073"/>
            <a:chOff x="1430202" y="1670300"/>
            <a:chExt cx="1672774" cy="244239"/>
          </a:xfrm>
        </p:grpSpPr>
        <p:sp>
          <p:nvSpPr>
            <p:cNvPr id="32" name="Rectangle 31"/>
            <p:cNvSpPr/>
            <p:nvPr/>
          </p:nvSpPr>
          <p:spPr>
            <a:xfrm>
              <a:off x="1430202" y="1699810"/>
              <a:ext cx="989388" cy="185219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ight Arrow 32"/>
            <p:cNvSpPr/>
            <p:nvPr/>
          </p:nvSpPr>
          <p:spPr>
            <a:xfrm rot="10800000">
              <a:off x="2458648" y="1670300"/>
              <a:ext cx="644328" cy="244239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493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483" y="1475834"/>
            <a:ext cx="5304204" cy="412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npearson\Documents\My Dropbox\Silverwing Project Reports and Timesheets\Projects\MFLi3000\Quick Start Guides\EndOfCal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1" t="37352" r="22713" b="3277"/>
          <a:stretch/>
        </p:blipFill>
        <p:spPr bwMode="auto">
          <a:xfrm>
            <a:off x="4791075" y="1916832"/>
            <a:ext cx="3060842" cy="368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78929" y="1548192"/>
            <a:ext cx="2507538" cy="3774619"/>
            <a:chOff x="3297597" y="1567242"/>
            <a:chExt cx="2507538" cy="3774619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3773058" y="3036036"/>
              <a:ext cx="109166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>
              <a:off x="4549376" y="1748095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869943" y="220610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871050" y="3374779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464776" y="3426847"/>
              <a:ext cx="378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Yes</a:t>
              </a:r>
              <a:endParaRPr lang="en-GB" sz="105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95055" y="2727973"/>
              <a:ext cx="34977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smtClean="0"/>
                <a:t>No</a:t>
              </a:r>
              <a:endParaRPr lang="en-GB" sz="1050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327423" y="2519780"/>
              <a:ext cx="1085041" cy="1022550"/>
              <a:chOff x="547406" y="2464711"/>
              <a:chExt cx="1384717" cy="1085386"/>
            </a:xfrm>
          </p:grpSpPr>
          <p:sp>
            <p:nvSpPr>
              <p:cNvPr id="20" name="Diamond 19"/>
              <p:cNvSpPr/>
              <p:nvPr/>
            </p:nvSpPr>
            <p:spPr>
              <a:xfrm>
                <a:off x="547406" y="2464711"/>
                <a:ext cx="1384717" cy="1085386"/>
              </a:xfrm>
              <a:prstGeom prst="diamond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08980" y="2726139"/>
                <a:ext cx="131301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Is reporting threshold correct?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>
              <a:off x="4572000" y="3797307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572000" y="424723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4572000" y="471331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2061773"/>
              <a:ext cx="2453509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 ‘Scan’ to open the scan window </a:t>
              </a:r>
              <a:endParaRPr lang="en-GB" sz="1100" i="1" dirty="0"/>
            </a:p>
          </p:txBody>
        </p:sp>
        <p:sp>
          <p:nvSpPr>
            <p:cNvPr id="14" name="Rectangle 13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40333" y="1567242"/>
              <a:ext cx="2453508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</a:t>
              </a:r>
              <a:r>
                <a:rPr lang="en-GB" sz="1100" i="1" dirty="0" err="1" smtClean="0"/>
                <a:t>Freescan</a:t>
              </a:r>
              <a:r>
                <a:rPr lang="en-GB" sz="1100" i="1" dirty="0" smtClean="0"/>
                <a:t>’ on main screen</a:t>
              </a:r>
              <a:endParaRPr lang="en-GB" sz="1100" i="1" dirty="0"/>
            </a:p>
          </p:txBody>
        </p:sp>
        <p:sp>
          <p:nvSpPr>
            <p:cNvPr id="15" name="Rectangle 14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4846235" y="2804118"/>
              <a:ext cx="939052" cy="45387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Adjust  reporting threshold</a:t>
              </a:r>
              <a:endParaRPr lang="en-GB" sz="1100" i="1" dirty="0"/>
            </a:p>
          </p:txBody>
        </p:sp>
        <p:sp>
          <p:nvSpPr>
            <p:cNvPr id="16" name="Rectangle 15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297597" y="3661810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Toggle </a:t>
              </a:r>
              <a:r>
                <a:rPr lang="en-GB" sz="1100" i="1" dirty="0" err="1" smtClean="0"/>
                <a:t>Autostop</a:t>
              </a:r>
              <a:r>
                <a:rPr lang="en-GB" sz="1100" i="1" dirty="0" smtClean="0"/>
                <a:t> on /off</a:t>
              </a:r>
              <a:endParaRPr lang="en-GB" sz="1100" i="1" dirty="0"/>
            </a:p>
          </p:txBody>
        </p:sp>
        <p:sp>
          <p:nvSpPr>
            <p:cNvPr id="17" name="Rectangle 16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05531" y="4103233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Perform scan</a:t>
              </a:r>
              <a:endParaRPr lang="en-GB" sz="1100" i="1" dirty="0"/>
            </a:p>
          </p:txBody>
        </p:sp>
        <p:sp>
          <p:nvSpPr>
            <p:cNvPr id="18" name="Rectangle 17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456472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/>
                <a:t>View live trace whilst scanning</a:t>
              </a:r>
            </a:p>
          </p:txBody>
        </p:sp>
        <p:sp>
          <p:nvSpPr>
            <p:cNvPr id="19" name="Rectangle 18">
              <a:hlinkClick r:id="" action="ppaction://hlinkshowjump?jump=nextslide"/>
              <a:hlinkHover r:id="" action="ppaction://noaction" highlightClick="1"/>
            </p:cNvPr>
            <p:cNvSpPr/>
            <p:nvPr/>
          </p:nvSpPr>
          <p:spPr>
            <a:xfrm>
              <a:off x="3317445" y="5032767"/>
              <a:ext cx="2487690" cy="309094"/>
            </a:xfrm>
            <a:prstGeom prst="rect">
              <a:avLst/>
            </a:prstGeom>
            <a:solidFill>
              <a:srgbClr val="401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i="1" dirty="0" smtClean="0"/>
                <a:t>Press ‘Accept’ to close window</a:t>
              </a:r>
              <a:endParaRPr lang="en-GB" sz="1100" i="1" dirty="0"/>
            </a:p>
          </p:txBody>
        </p:sp>
      </p:grpSp>
      <p:cxnSp>
        <p:nvCxnSpPr>
          <p:cNvPr id="22" name="Straight Arrow Connector 21"/>
          <p:cNvCxnSpPr>
            <a:stCxn id="15" idx="2"/>
          </p:cNvCxnSpPr>
          <p:nvPr/>
        </p:nvCxnSpPr>
        <p:spPr>
          <a:xfrm>
            <a:off x="2097093" y="3238942"/>
            <a:ext cx="0" cy="4038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27" name="Flowchart: Process 26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28" name="Isosceles Triangle 27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8446" y="1106503"/>
            <a:ext cx="245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err="1" smtClean="0"/>
              <a:t>Freescan</a:t>
            </a:r>
            <a:r>
              <a:rPr lang="en-GB" b="1" u="sng" dirty="0" smtClean="0"/>
              <a:t> Procedure</a:t>
            </a:r>
            <a:endParaRPr lang="en-GB" b="1" u="sng" dirty="0"/>
          </a:p>
        </p:txBody>
      </p:sp>
      <p:grpSp>
        <p:nvGrpSpPr>
          <p:cNvPr id="31" name="Group 30"/>
          <p:cNvGrpSpPr/>
          <p:nvPr/>
        </p:nvGrpSpPr>
        <p:grpSpPr>
          <a:xfrm rot="10800000">
            <a:off x="7009238" y="5037557"/>
            <a:ext cx="2046308" cy="648073"/>
            <a:chOff x="1430202" y="1670300"/>
            <a:chExt cx="1672774" cy="244239"/>
          </a:xfrm>
        </p:grpSpPr>
        <p:sp>
          <p:nvSpPr>
            <p:cNvPr id="32" name="Rectangle 31"/>
            <p:cNvSpPr/>
            <p:nvPr/>
          </p:nvSpPr>
          <p:spPr>
            <a:xfrm>
              <a:off x="1430202" y="1699810"/>
              <a:ext cx="989388" cy="185219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ight Arrow 32"/>
            <p:cNvSpPr/>
            <p:nvPr/>
          </p:nvSpPr>
          <p:spPr>
            <a:xfrm rot="10800000">
              <a:off x="2458648" y="1670300"/>
              <a:ext cx="644328" cy="244239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36" name="Flowchart: Process 35">
              <a:hlinkClick r:id="rId4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8" name="Isosceles Triangle 37">
                <a:hlinkClick r:id="rId4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>
                <a:hlinkClick r:id="rId4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48" name="TextBox 47"/>
          <p:cNvSpPr txBox="1"/>
          <p:nvPr/>
        </p:nvSpPr>
        <p:spPr>
          <a:xfrm>
            <a:off x="3654895" y="708360"/>
            <a:ext cx="5333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Press </a:t>
            </a:r>
            <a:r>
              <a:rPr lang="en-GB" sz="1400" i="1" dirty="0" smtClean="0"/>
              <a:t>Accept</a:t>
            </a:r>
            <a:r>
              <a:rPr lang="en-GB" sz="1400" dirty="0" smtClean="0"/>
              <a:t> to go to the Analysis screen</a:t>
            </a:r>
            <a:r>
              <a:rPr lang="en-GB" sz="1400" i="1" dirty="0" smtClean="0"/>
              <a:t> </a:t>
            </a:r>
            <a:r>
              <a:rPr lang="en-GB" sz="1400" dirty="0" smtClean="0"/>
              <a:t>.</a:t>
            </a:r>
            <a:endParaRPr lang="en-GB" sz="1400" dirty="0"/>
          </a:p>
        </p:txBody>
      </p:sp>
      <p:sp>
        <p:nvSpPr>
          <p:cNvPr id="51" name="Oval 50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TextBox 70"/>
          <p:cNvSpPr txBox="1"/>
          <p:nvPr/>
        </p:nvSpPr>
        <p:spPr>
          <a:xfrm>
            <a:off x="1207786" y="6381328"/>
            <a:ext cx="1347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Finish</a:t>
            </a:r>
            <a:endParaRPr lang="en-GB" dirty="0"/>
          </a:p>
        </p:txBody>
      </p:sp>
      <p:grpSp>
        <p:nvGrpSpPr>
          <p:cNvPr id="72" name="Group 71"/>
          <p:cNvGrpSpPr/>
          <p:nvPr/>
        </p:nvGrpSpPr>
        <p:grpSpPr>
          <a:xfrm>
            <a:off x="2242930" y="6290836"/>
            <a:ext cx="4651544" cy="631719"/>
            <a:chOff x="-1274786" y="225119"/>
            <a:chExt cx="3265754" cy="324351"/>
          </a:xfrm>
        </p:grpSpPr>
        <p:sp>
          <p:nvSpPr>
            <p:cNvPr id="73" name="Flowchart: Process 72">
              <a:hlinkClick r:id="rId4" action="ppaction://hlinksldjump"/>
            </p:cNvPr>
            <p:cNvSpPr/>
            <p:nvPr/>
          </p:nvSpPr>
          <p:spPr>
            <a:xfrm>
              <a:off x="-1274786" y="225119"/>
              <a:ext cx="3265754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75" name="Isosceles Triangle 74">
                <a:hlinkClick r:id="rId4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6" name="Rectangle 75">
                <a:hlinkClick r:id="rId4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61" name="Picture 3" descr="C:\Users\npearson\Documents\My Dropbox\Silverwing Project Reports and Timesheets\Projects\MFLi3000\Quick Start Guides\Videos\Screen Captures\Untitled (Time 0_00_19;00)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98" t="16845" b="72019"/>
          <a:stretch/>
        </p:blipFill>
        <p:spPr bwMode="auto">
          <a:xfrm>
            <a:off x="7871346" y="2167334"/>
            <a:ext cx="1180583" cy="45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4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874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225886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i="1" dirty="0" smtClean="0">
                <a:solidFill>
                  <a:schemeClr val="bg1"/>
                </a:solidFill>
              </a:rPr>
              <a:t>4. </a:t>
            </a:r>
            <a:r>
              <a:rPr lang="en-GB" sz="4800" dirty="0">
                <a:solidFill>
                  <a:schemeClr val="bg1"/>
                </a:solidFill>
              </a:rPr>
              <a:t>Analysing a </a:t>
            </a:r>
            <a:r>
              <a:rPr lang="en-GB" sz="4800" dirty="0" err="1">
                <a:solidFill>
                  <a:schemeClr val="bg1"/>
                </a:solidFill>
              </a:rPr>
              <a:t>Freescan</a:t>
            </a:r>
            <a:endParaRPr lang="en-GB" sz="4800" dirty="0">
              <a:solidFill>
                <a:schemeClr val="bg1"/>
              </a:solidFill>
            </a:endParaRPr>
          </a:p>
        </p:txBody>
      </p:sp>
      <p:sp>
        <p:nvSpPr>
          <p:cNvPr id="5" name="Flowchart: Process 4">
            <a:hlinkClick r:id="" action="ppaction://hlinkshowjump?jump=nextslide"/>
          </p:cNvPr>
          <p:cNvSpPr/>
          <p:nvPr/>
        </p:nvSpPr>
        <p:spPr>
          <a:xfrm>
            <a:off x="3064274" y="4627988"/>
            <a:ext cx="3132348" cy="792088"/>
          </a:xfrm>
          <a:prstGeom prst="flowChartProcess">
            <a:avLst/>
          </a:prstGeom>
          <a:solidFill>
            <a:srgbClr val="401663"/>
          </a:solidFill>
          <a:ln>
            <a:solidFill>
              <a:srgbClr val="401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Press here to continue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77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" name="Straight Arrow Connector 173"/>
          <p:cNvCxnSpPr>
            <a:stCxn id="172" idx="0"/>
          </p:cNvCxnSpPr>
          <p:nvPr/>
        </p:nvCxnSpPr>
        <p:spPr>
          <a:xfrm flipH="1">
            <a:off x="6119069" y="4489593"/>
            <a:ext cx="10309" cy="90140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Arrow Connector 172"/>
          <p:cNvCxnSpPr/>
          <p:nvPr/>
        </p:nvCxnSpPr>
        <p:spPr>
          <a:xfrm>
            <a:off x="6125310" y="4196244"/>
            <a:ext cx="0" cy="3136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827584" y="332656"/>
            <a:ext cx="7383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The diagram below outlines a typical procedure to analyse scans.  </a:t>
            </a:r>
          </a:p>
          <a:p>
            <a:pPr algn="ctr"/>
            <a:r>
              <a:rPr lang="en-GB" sz="1600" dirty="0" smtClean="0"/>
              <a:t>This section will guide you through this process.</a:t>
            </a:r>
            <a:endParaRPr lang="en-GB" sz="1600" dirty="0"/>
          </a:p>
        </p:txBody>
      </p:sp>
      <p:grpSp>
        <p:nvGrpSpPr>
          <p:cNvPr id="51" name="Group 50"/>
          <p:cNvGrpSpPr/>
          <p:nvPr/>
        </p:nvGrpSpPr>
        <p:grpSpPr>
          <a:xfrm>
            <a:off x="8506153" y="5692492"/>
            <a:ext cx="683568" cy="1159602"/>
            <a:chOff x="8506153" y="5692492"/>
            <a:chExt cx="683568" cy="1159602"/>
          </a:xfrm>
        </p:grpSpPr>
        <p:grpSp>
          <p:nvGrpSpPr>
            <p:cNvPr id="53" name="Group 52"/>
            <p:cNvGrpSpPr/>
            <p:nvPr/>
          </p:nvGrpSpPr>
          <p:grpSpPr>
            <a:xfrm rot="5400000">
              <a:off x="8539444" y="6257046"/>
              <a:ext cx="598406" cy="591690"/>
              <a:chOff x="147558" y="225119"/>
              <a:chExt cx="439902" cy="324351"/>
            </a:xfrm>
          </p:grpSpPr>
          <p:sp>
            <p:nvSpPr>
              <p:cNvPr id="71" name="Flowchart: Process 70">
                <a:hlinkClick r:id="" action="ppaction://hlinkshowjump?jump=nextslide"/>
              </p:cNvPr>
              <p:cNvSpPr/>
              <p:nvPr/>
            </p:nvSpPr>
            <p:spPr>
              <a:xfrm>
                <a:off x="147558" y="225119"/>
                <a:ext cx="439902" cy="324351"/>
              </a:xfrm>
              <a:prstGeom prst="flowChartProcess">
                <a:avLst/>
              </a:prstGeom>
              <a:solidFill>
                <a:srgbClr val="401663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000" b="1" dirty="0">
                  <a:solidFill>
                    <a:srgbClr val="401663"/>
                  </a:solidFill>
                </a:endParaRPr>
              </a:p>
            </p:txBody>
          </p:sp>
          <p:sp>
            <p:nvSpPr>
              <p:cNvPr id="72" name="Isosceles Triangle 71">
                <a:hlinkClick r:id="" action="ppaction://hlinkshowjump?jump=nextslide"/>
              </p:cNvPr>
              <p:cNvSpPr/>
              <p:nvPr/>
            </p:nvSpPr>
            <p:spPr>
              <a:xfrm>
                <a:off x="226668" y="260645"/>
                <a:ext cx="281682" cy="218196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8506153" y="5692492"/>
              <a:ext cx="68356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 smtClean="0"/>
                <a:t>Press</a:t>
              </a:r>
            </a:p>
            <a:p>
              <a:pPr algn="ctr"/>
              <a:r>
                <a:rPr lang="en-GB" sz="1000" dirty="0" smtClean="0"/>
                <a:t> here to continue</a:t>
              </a:r>
              <a:endParaRPr lang="en-GB" sz="1000" dirty="0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2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2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2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266817" y="1111168"/>
            <a:ext cx="2920434" cy="4948559"/>
            <a:chOff x="3059832" y="1215802"/>
            <a:chExt cx="2920434" cy="4948559"/>
          </a:xfrm>
        </p:grpSpPr>
        <p:cxnSp>
          <p:nvCxnSpPr>
            <p:cNvPr id="124" name="Straight Arrow Connector 123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Arrow Connector 125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7" name="Group 126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128" name="Straight Arrow Connector 127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Arrow Connector 128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Arrow Connector 129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Arrow Connector 130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Arrow Connector 131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Arrow Connector 132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TextBox 133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136" name="Group 135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58" name="Diamond 157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59" name="Rectangle 158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37" name="Rectangle 13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38" name="Rectangle 137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39" name="Rectangle 138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40" name="Rectangle 139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41" name="Rectangle 14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42" name="Straight Arrow Connector 141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" name="TextBox 142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45" name="Group 144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56" name="Diamond 155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57" name="Rectangle 156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6" name="Rectangle 14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47" name="Elbow Connector 146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Elbow Connector 147"/>
              <p:cNvCxnSpPr>
                <a:stCxn id="156" idx="3"/>
                <a:endCxn id="138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9" name="Group 148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54" name="Diamond 153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55" name="Rectangle 154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0" name="TextBox 149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51" name="Rectangle 15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52" name="Rectangle 15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53" name="Elbow Connector 152"/>
              <p:cNvCxnSpPr>
                <a:stCxn id="151" idx="2"/>
                <a:endCxn id="152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0" name="Oval 159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1" name="Oval 160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2" name="Oval 161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3" name="Oval 162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4" name="Oval 163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5" name="Oval 164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6" name="Oval 165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7" name="Oval 166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8" name="Oval 167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9" name="Oval 168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0" name="Oval 169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1" name="Oval 170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2" name="Group 61"/>
          <p:cNvGrpSpPr/>
          <p:nvPr/>
        </p:nvGrpSpPr>
        <p:grpSpPr>
          <a:xfrm>
            <a:off x="4078505" y="1071014"/>
            <a:ext cx="3240317" cy="5175476"/>
            <a:chOff x="3059832" y="1241249"/>
            <a:chExt cx="3240317" cy="5175476"/>
          </a:xfrm>
        </p:grpSpPr>
        <p:cxnSp>
          <p:nvCxnSpPr>
            <p:cNvPr id="63" name="Straight Arrow Connector 62"/>
            <p:cNvCxnSpPr/>
            <p:nvPr/>
          </p:nvCxnSpPr>
          <p:spPr>
            <a:xfrm>
              <a:off x="4250164" y="296843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>
              <a:off x="4248434" y="246437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>
              <a:off x="3944452" y="345399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65"/>
            <p:cNvGrpSpPr/>
            <p:nvPr/>
          </p:nvGrpSpPr>
          <p:grpSpPr>
            <a:xfrm>
              <a:off x="3059832" y="1241249"/>
              <a:ext cx="3240317" cy="5175476"/>
              <a:chOff x="318338" y="1297131"/>
              <a:chExt cx="3240317" cy="5175476"/>
            </a:xfrm>
          </p:grpSpPr>
          <p:cxnSp>
            <p:nvCxnSpPr>
              <p:cNvPr id="68" name="Straight Arrow Connector 67"/>
              <p:cNvCxnSpPr>
                <a:stCxn id="97" idx="3"/>
                <a:endCxn id="87" idx="1"/>
              </p:cNvCxnSpPr>
              <p:nvPr/>
            </p:nvCxnSpPr>
            <p:spPr>
              <a:xfrm>
                <a:off x="1688341" y="4280255"/>
                <a:ext cx="202232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/>
              <p:cNvCxnSpPr/>
              <p:nvPr/>
            </p:nvCxnSpPr>
            <p:spPr>
              <a:xfrm>
                <a:off x="1505940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/>
              <p:cNvCxnSpPr/>
              <p:nvPr/>
            </p:nvCxnSpPr>
            <p:spPr>
              <a:xfrm>
                <a:off x="1218409" y="4715710"/>
                <a:ext cx="0" cy="89597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Arrow Connector 73"/>
              <p:cNvCxnSpPr/>
              <p:nvPr/>
            </p:nvCxnSpPr>
            <p:spPr>
              <a:xfrm>
                <a:off x="1528576" y="5843085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633582" y="191642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1554141" y="396343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77" name="Group 76"/>
              <p:cNvGrpSpPr/>
              <p:nvPr/>
            </p:nvGrpSpPr>
            <p:grpSpPr>
              <a:xfrm>
                <a:off x="984087" y="1775244"/>
                <a:ext cx="1028859" cy="889847"/>
                <a:chOff x="1356707" y="632897"/>
                <a:chExt cx="1313018" cy="944528"/>
              </a:xfrm>
            </p:grpSpPr>
            <p:sp>
              <p:nvSpPr>
                <p:cNvPr id="99" name="Diamond 98"/>
                <p:cNvSpPr/>
                <p:nvPr/>
              </p:nvSpPr>
              <p:spPr>
                <a:xfrm>
                  <a:off x="1395560" y="632897"/>
                  <a:ext cx="1244737" cy="944528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00" name="Rectangle 99"/>
                <p:cNvSpPr/>
                <p:nvPr/>
              </p:nvSpPr>
              <p:spPr>
                <a:xfrm>
                  <a:off x="1356707" y="869329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Indications above level?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8" name="Rectangle 77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64401" y="2808288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79" name="Rectangle 78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97131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indications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81" name="Rectangle 8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76116" y="331234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1625205" y="2598495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830203" y="4778512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86" name="Group 85"/>
              <p:cNvGrpSpPr/>
              <p:nvPr/>
            </p:nvGrpSpPr>
            <p:grpSpPr>
              <a:xfrm>
                <a:off x="691921" y="3823554"/>
                <a:ext cx="1028859" cy="913402"/>
                <a:chOff x="-977141" y="2793804"/>
                <a:chExt cx="1313018" cy="969531"/>
              </a:xfrm>
            </p:grpSpPr>
            <p:sp>
              <p:nvSpPr>
                <p:cNvPr id="97" name="Diamond 96"/>
                <p:cNvSpPr/>
                <p:nvPr/>
              </p:nvSpPr>
              <p:spPr>
                <a:xfrm>
                  <a:off x="-933768" y="2793804"/>
                  <a:ext cx="1228247" cy="969531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98" name="Rectangle 97"/>
                <p:cNvSpPr/>
                <p:nvPr/>
              </p:nvSpPr>
              <p:spPr>
                <a:xfrm>
                  <a:off x="-977141" y="3023976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Prove up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87" name="Rectangle 8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890573" y="3981310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Move to area for prove up</a:t>
                </a:r>
                <a:endParaRPr lang="en-GB" sz="1100" i="1" dirty="0"/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2529796" y="4985335"/>
                <a:ext cx="1028859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100" dirty="0" smtClean="0">
                    <a:solidFill>
                      <a:schemeClr val="bg1"/>
                    </a:solidFill>
                  </a:rPr>
                  <a:t>Save scan as image?</a:t>
                </a:r>
                <a:endParaRPr lang="en-GB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Rectangle 9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54022" y="5611681"/>
                <a:ext cx="2363888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 if required</a:t>
                </a:r>
                <a:endParaRPr lang="en-GB" sz="1100" i="1" dirty="0"/>
              </a:p>
            </p:txBody>
          </p:sp>
          <p:sp>
            <p:nvSpPr>
              <p:cNvPr id="93" name="Rectangle 92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078966" y="6123915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Next scan</a:t>
                </a:r>
                <a:endParaRPr lang="en-GB" sz="1100" i="1" dirty="0"/>
              </a:p>
            </p:txBody>
          </p:sp>
        </p:grpSp>
      </p:grpSp>
      <p:cxnSp>
        <p:nvCxnSpPr>
          <p:cNvPr id="10" name="Elbow Connector 9"/>
          <p:cNvCxnSpPr>
            <a:stCxn id="100" idx="1"/>
            <a:endCxn id="93" idx="1"/>
          </p:cNvCxnSpPr>
          <p:nvPr/>
        </p:nvCxnSpPr>
        <p:spPr>
          <a:xfrm rot="10800000" flipH="1" flipV="1">
            <a:off x="4744253" y="1987314"/>
            <a:ext cx="94879" cy="4084829"/>
          </a:xfrm>
          <a:prstGeom prst="bentConnector3">
            <a:avLst>
              <a:gd name="adj1" fmla="val -813981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Rectangle 171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5659852" y="4489593"/>
            <a:ext cx="939052" cy="5978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i="1" dirty="0" smtClean="0"/>
              <a:t>Manual </a:t>
            </a:r>
            <a:r>
              <a:rPr lang="en-GB" sz="1100" i="1" dirty="0"/>
              <a:t>p</a:t>
            </a:r>
            <a:r>
              <a:rPr lang="en-GB" sz="1100" i="1" dirty="0" smtClean="0"/>
              <a:t>rove up</a:t>
            </a:r>
          </a:p>
          <a:p>
            <a:pPr algn="ctr"/>
            <a:r>
              <a:rPr lang="en-GB" sz="1100" i="1" dirty="0"/>
              <a:t>a</a:t>
            </a:r>
            <a:r>
              <a:rPr lang="en-GB" sz="1100" i="1" dirty="0" smtClean="0"/>
              <a:t>nd marking</a:t>
            </a:r>
            <a:endParaRPr lang="en-GB" sz="1100" i="1" dirty="0"/>
          </a:p>
        </p:txBody>
      </p:sp>
    </p:spTree>
    <p:extLst>
      <p:ext uri="{BB962C8B-B14F-4D97-AF65-F5344CB8AC3E}">
        <p14:creationId xmlns:p14="http://schemas.microsoft.com/office/powerpoint/2010/main" val="162518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827584" y="332656"/>
            <a:ext cx="7383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The diagram below outlines a typical procedure to analyse MFL maps collected with the MFLi3000.  This section will guide you through this process.</a:t>
            </a:r>
            <a:endParaRPr lang="en-GB" sz="1600" dirty="0"/>
          </a:p>
        </p:txBody>
      </p:sp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2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2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2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3059832" y="1215802"/>
            <a:ext cx="2920434" cy="4948559"/>
            <a:chOff x="3059832" y="1215802"/>
            <a:chExt cx="2920434" cy="4948559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oup 1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102" name="Straight Arrow Connector 101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Arrow Connector 97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TextBox 47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3" name="Diamond 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4" name="Rectangle 3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5" name="Rectangle 24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31" name="Rectangle 3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73" name="Rectangle 72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44" name="Rectangle 43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47" name="Rectangle 4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66" name="Straight Arrow Connector 65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Box 66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69" name="Group 68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90" name="Diamond 89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91" name="Rectangle 90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92" name="Rectangle 9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7" name="Elbow Connector 6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Elbow Connector 93"/>
              <p:cNvCxnSpPr>
                <a:stCxn id="90" idx="3"/>
                <a:endCxn id="31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Group 94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96" name="Diamond 95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97" name="Rectangle 96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99" name="TextBox 98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00" name="Rectangle 99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01" name="Rectangle 10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7" name="Elbow Connector 16"/>
              <p:cNvCxnSpPr>
                <a:stCxn id="100" idx="2"/>
                <a:endCxn id="101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Oval 59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195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30712 -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18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pearson\Documents\My Dropbox\Silverwing Project Reports and Timesheets\Projects\MFLi3000\Quick Start Guides\Inspection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637" y="1556792"/>
            <a:ext cx="4458320" cy="349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8" name="Group 127"/>
          <p:cNvGrpSpPr/>
          <p:nvPr/>
        </p:nvGrpSpPr>
        <p:grpSpPr>
          <a:xfrm>
            <a:off x="252696" y="1217960"/>
            <a:ext cx="2920434" cy="4948559"/>
            <a:chOff x="3059832" y="1215802"/>
            <a:chExt cx="2920434" cy="4948559"/>
          </a:xfrm>
        </p:grpSpPr>
        <p:cxnSp>
          <p:nvCxnSpPr>
            <p:cNvPr id="129" name="Straight Arrow Connector 128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Arrow Connector 129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Arrow Connector 130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" name="Group 131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133" name="Straight Arrow Connector 132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Arrow Connector 133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Arrow Connector 134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Arrow Connector 135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Arrow Connector 136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Arrow Connector 137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TextBox 138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141" name="Group 140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63" name="Diamond 16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64" name="Rectangle 163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2" name="Rectangle 14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43" name="Rectangle 142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44" name="Rectangle 143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45" name="Rectangle 144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46" name="Rectangle 14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47" name="Straight Arrow Connector 146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TextBox 147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49" name="TextBox 148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50" name="Group 149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61" name="Diamond 160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62" name="Rectangle 161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1" name="Rectangle 15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52" name="Elbow Connector 151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Elbow Connector 152"/>
              <p:cNvCxnSpPr>
                <a:stCxn id="161" idx="3"/>
                <a:endCxn id="143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4" name="Group 153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59" name="Diamond 158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60" name="Rectangle 159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5" name="TextBox 154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56" name="Rectangle 15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57" name="Rectangle 15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58" name="Elbow Connector 157"/>
              <p:cNvCxnSpPr>
                <a:stCxn id="156" idx="2"/>
                <a:endCxn id="157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TextBox 51"/>
          <p:cNvSpPr txBox="1"/>
          <p:nvPr/>
        </p:nvSpPr>
        <p:spPr>
          <a:xfrm>
            <a:off x="3491880" y="548680"/>
            <a:ext cx="5367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Use </a:t>
            </a:r>
            <a:r>
              <a:rPr lang="en-GB" dirty="0"/>
              <a:t>the tools </a:t>
            </a:r>
            <a:r>
              <a:rPr lang="en-GB" dirty="0" smtClean="0"/>
              <a:t>to </a:t>
            </a:r>
            <a:r>
              <a:rPr lang="en-GB" dirty="0" smtClean="0"/>
              <a:t>quickly </a:t>
            </a:r>
            <a:r>
              <a:rPr lang="en-GB" dirty="0" smtClean="0"/>
              <a:t>assess </a:t>
            </a:r>
            <a:r>
              <a:rPr lang="en-GB" dirty="0"/>
              <a:t>the scanned </a:t>
            </a:r>
            <a:r>
              <a:rPr lang="en-GB" dirty="0" smtClean="0"/>
              <a:t>plate.</a:t>
            </a:r>
            <a:endParaRPr lang="en-GB" dirty="0"/>
          </a:p>
        </p:txBody>
      </p:sp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88" name="Flowchart: Process 87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89" name="Isosceles Triangle 88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0" name="Rectangle 109"/>
          <p:cNvSpPr/>
          <p:nvPr/>
        </p:nvSpPr>
        <p:spPr>
          <a:xfrm>
            <a:off x="107504" y="1522616"/>
            <a:ext cx="3168352" cy="4663625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3" name="Group 112"/>
          <p:cNvGrpSpPr/>
          <p:nvPr/>
        </p:nvGrpSpPr>
        <p:grpSpPr>
          <a:xfrm rot="10800000">
            <a:off x="5580112" y="4581131"/>
            <a:ext cx="1540275" cy="720081"/>
            <a:chOff x="1160479" y="1588887"/>
            <a:chExt cx="1259113" cy="271377"/>
          </a:xfrm>
        </p:grpSpPr>
        <p:sp>
          <p:nvSpPr>
            <p:cNvPr id="114" name="Rectangle 113"/>
            <p:cNvSpPr/>
            <p:nvPr/>
          </p:nvSpPr>
          <p:spPr>
            <a:xfrm>
              <a:off x="1160479" y="1699810"/>
              <a:ext cx="1259113" cy="160454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5" name="Right Arrow 114"/>
            <p:cNvSpPr/>
            <p:nvPr/>
          </p:nvSpPr>
          <p:spPr>
            <a:xfrm rot="5400000">
              <a:off x="1732473" y="1370071"/>
              <a:ext cx="92141" cy="529774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" name="Rectangle 5"/>
          <p:cNvSpPr/>
          <p:nvPr/>
        </p:nvSpPr>
        <p:spPr>
          <a:xfrm>
            <a:off x="3491880" y="5373216"/>
            <a:ext cx="475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The first check is the </a:t>
            </a:r>
            <a:r>
              <a:rPr lang="en-GB" i="1" dirty="0"/>
              <a:t>Signals of Interest </a:t>
            </a:r>
            <a:r>
              <a:rPr lang="en-GB" i="1" dirty="0" smtClean="0"/>
              <a:t>Indicator.</a:t>
            </a:r>
          </a:p>
          <a:p>
            <a:r>
              <a:rPr lang="en-GB" dirty="0" smtClean="0"/>
              <a:t>This shows the number of areas detected </a:t>
            </a:r>
            <a:r>
              <a:rPr lang="en-GB" dirty="0"/>
              <a:t>above the </a:t>
            </a:r>
            <a:r>
              <a:rPr lang="en-GB" i="1" dirty="0" err="1"/>
              <a:t>MFLi</a:t>
            </a:r>
            <a:r>
              <a:rPr lang="en-GB" i="1" dirty="0"/>
              <a:t> </a:t>
            </a:r>
            <a:r>
              <a:rPr lang="en-GB" i="1" dirty="0" smtClean="0"/>
              <a:t>Threshold.</a:t>
            </a:r>
          </a:p>
        </p:txBody>
      </p:sp>
      <p:sp>
        <p:nvSpPr>
          <p:cNvPr id="116" name="Oval 115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Oval 116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Oval 117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Oval 118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Oval 119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Oval 120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Oval 121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Oval 122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Oval 123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Oval 124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Oval 125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Oval 126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44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110" grpId="0" animBg="1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 descr="C:\Users\npearson\Documents\My Dropbox\Silverwing Project Reports and Timesheets\Projects\MFLi3000\Quick Start Guides\Inspection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637" y="1556792"/>
            <a:ext cx="4458320" cy="349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8" name="Group 67"/>
          <p:cNvGrpSpPr/>
          <p:nvPr/>
        </p:nvGrpSpPr>
        <p:grpSpPr>
          <a:xfrm>
            <a:off x="252696" y="1217960"/>
            <a:ext cx="2920434" cy="4948559"/>
            <a:chOff x="3059832" y="1215802"/>
            <a:chExt cx="2920434" cy="4948559"/>
          </a:xfrm>
        </p:grpSpPr>
        <p:cxnSp>
          <p:nvCxnSpPr>
            <p:cNvPr id="69" name="Straight Arrow Connector 68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89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1" name="Group 90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92" name="Straight Arrow Connector 91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Arrow Connector 96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Arrow Connector 97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TextBox 98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101" name="Group 100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5" name="Diamond 134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6" name="Rectangle 135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2" name="Rectangle 10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11" name="Rectangle 11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16" name="Rectangle 11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17" name="Rectangle 11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18" name="Rectangle 117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19" name="Straight Arrow Connector 118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22" name="Group 121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3" name="Diamond 13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3" name="Rectangle 122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24" name="Elbow Connector 123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Elbow Connector 124"/>
              <p:cNvCxnSpPr>
                <a:stCxn id="133" idx="3"/>
                <a:endCxn id="111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6" name="Group 125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1" name="Diamond 130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7" name="TextBox 126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28" name="Rectangle 127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29" name="Rectangle 128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30" name="Elbow Connector 129"/>
              <p:cNvCxnSpPr>
                <a:stCxn id="128" idx="2"/>
                <a:endCxn id="129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88" name="Flowchart: Process 87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89" name="Isosceles Triangle 88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3" name="Group 92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103" name="Flowchart: Process 102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109" name="Isosceles Triangle 108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0" name="Rectangle 109"/>
          <p:cNvSpPr/>
          <p:nvPr/>
        </p:nvSpPr>
        <p:spPr>
          <a:xfrm>
            <a:off x="107504" y="1522616"/>
            <a:ext cx="3168352" cy="4663625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3" name="Group 112"/>
          <p:cNvGrpSpPr/>
          <p:nvPr/>
        </p:nvGrpSpPr>
        <p:grpSpPr>
          <a:xfrm rot="10800000">
            <a:off x="3491880" y="1772816"/>
            <a:ext cx="1468625" cy="3234068"/>
            <a:chOff x="1654365" y="1699810"/>
            <a:chExt cx="1300586" cy="1218823"/>
          </a:xfrm>
        </p:grpSpPr>
        <p:sp>
          <p:nvSpPr>
            <p:cNvPr id="114" name="Rectangle 113"/>
            <p:cNvSpPr/>
            <p:nvPr/>
          </p:nvSpPr>
          <p:spPr>
            <a:xfrm>
              <a:off x="1654365" y="1699810"/>
              <a:ext cx="765227" cy="1218823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5" name="Right Arrow 114"/>
            <p:cNvSpPr/>
            <p:nvPr/>
          </p:nvSpPr>
          <p:spPr>
            <a:xfrm rot="10800000">
              <a:off x="2444801" y="2177566"/>
              <a:ext cx="510150" cy="225452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4067944" y="476672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This is the </a:t>
            </a:r>
            <a:r>
              <a:rPr lang="en-GB" i="1" dirty="0" err="1" smtClean="0"/>
              <a:t>Endscan</a:t>
            </a:r>
            <a:r>
              <a:rPr lang="en-GB" i="1" dirty="0" smtClean="0"/>
              <a:t> </a:t>
            </a:r>
            <a:r>
              <a:rPr lang="en-GB" dirty="0" smtClean="0"/>
              <a:t>tool</a:t>
            </a:r>
            <a:r>
              <a:rPr lang="en-GB" i="1" dirty="0" smtClean="0"/>
              <a:t>.  </a:t>
            </a:r>
            <a:r>
              <a:rPr lang="en-GB" dirty="0" smtClean="0"/>
              <a:t>It is helps locate   possible areas of corrosion.</a:t>
            </a:r>
            <a:endParaRPr lang="en-GB" dirty="0"/>
          </a:p>
        </p:txBody>
      </p:sp>
      <p:sp>
        <p:nvSpPr>
          <p:cNvPr id="67" name="TextBox 66"/>
          <p:cNvSpPr txBox="1"/>
          <p:nvPr/>
        </p:nvSpPr>
        <p:spPr>
          <a:xfrm>
            <a:off x="3347864" y="5157192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</a:t>
            </a:r>
            <a:r>
              <a:rPr lang="en-GB" i="1" dirty="0" err="1" smtClean="0"/>
              <a:t>Endscan</a:t>
            </a:r>
            <a:r>
              <a:rPr lang="en-GB" i="1" dirty="0" smtClean="0"/>
              <a:t> </a:t>
            </a:r>
            <a:r>
              <a:rPr lang="en-GB" dirty="0" smtClean="0"/>
              <a:t>displays the MFL signal response along the scan.  In the example here, three signals are shown to be above the </a:t>
            </a:r>
            <a:r>
              <a:rPr lang="en-GB" i="1" dirty="0" err="1" smtClean="0"/>
              <a:t>MFLi</a:t>
            </a:r>
            <a:r>
              <a:rPr lang="en-GB" i="1" dirty="0" smtClean="0"/>
              <a:t> Threshold</a:t>
            </a:r>
            <a:r>
              <a:rPr lang="en-GB" dirty="0" smtClean="0"/>
              <a:t>, corresponding to the signals on the </a:t>
            </a:r>
            <a:r>
              <a:rPr lang="en-GB" dirty="0" err="1" smtClean="0"/>
              <a:t>MFLi</a:t>
            </a:r>
            <a:r>
              <a:rPr lang="en-GB" dirty="0" smtClean="0"/>
              <a:t> map.</a:t>
            </a:r>
            <a:endParaRPr lang="en-GB" dirty="0"/>
          </a:p>
        </p:txBody>
      </p:sp>
      <p:sp>
        <p:nvSpPr>
          <p:cNvPr id="137" name="Oval 136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8" name="Oval 137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Oval 138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Oval 139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Oval 140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2" name="Oval 141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3" name="Oval 142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4" name="Oval 143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5" name="Oval 144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Oval 145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Oval 146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Oval 147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98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 descr="C:\Users\npearson\Documents\My Dropbox\Silverwing Project Reports and Timesheets\Projects\MFLi3000\Quick Start Guides\Inspection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637" y="1556792"/>
            <a:ext cx="4458320" cy="349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88" name="Flowchart: Process 87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89" name="Isosceles Triangle 88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3" name="Group 92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103" name="Flowchart: Process 102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109" name="Isosceles Triangle 108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719608" y="520214"/>
            <a:ext cx="5076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</a:t>
            </a:r>
            <a:r>
              <a:rPr lang="en-GB" i="1" dirty="0" err="1"/>
              <a:t>Endscan</a:t>
            </a:r>
            <a:r>
              <a:rPr lang="en-GB" dirty="0"/>
              <a:t> also </a:t>
            </a:r>
            <a:r>
              <a:rPr lang="en-GB" dirty="0" smtClean="0"/>
              <a:t>shows MFL signal amplitude compared </a:t>
            </a:r>
            <a:r>
              <a:rPr lang="en-GB" dirty="0"/>
              <a:t>with the </a:t>
            </a:r>
            <a:r>
              <a:rPr lang="en-GB" dirty="0" smtClean="0"/>
              <a:t>baseline noise level. </a:t>
            </a:r>
            <a:endParaRPr lang="en-GB" dirty="0"/>
          </a:p>
          <a:p>
            <a:endParaRPr lang="en-GB" dirty="0"/>
          </a:p>
        </p:txBody>
      </p:sp>
      <p:grpSp>
        <p:nvGrpSpPr>
          <p:cNvPr id="68" name="Group 67"/>
          <p:cNvGrpSpPr/>
          <p:nvPr/>
        </p:nvGrpSpPr>
        <p:grpSpPr>
          <a:xfrm>
            <a:off x="252696" y="1217960"/>
            <a:ext cx="2920434" cy="4948559"/>
            <a:chOff x="3059832" y="1215802"/>
            <a:chExt cx="2920434" cy="4948559"/>
          </a:xfrm>
        </p:grpSpPr>
        <p:cxnSp>
          <p:nvCxnSpPr>
            <p:cNvPr id="69" name="Straight Arrow Connector 68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89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1" name="Group 90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92" name="Straight Arrow Connector 91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Arrow Connector 96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Arrow Connector 97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TextBox 98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101" name="Group 100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5" name="Diamond 134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6" name="Rectangle 135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2" name="Rectangle 10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11" name="Rectangle 11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16" name="Rectangle 11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17" name="Rectangle 11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18" name="Rectangle 117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19" name="Straight Arrow Connector 118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22" name="Group 121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3" name="Diamond 13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3" name="Rectangle 122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24" name="Elbow Connector 123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Elbow Connector 124"/>
              <p:cNvCxnSpPr>
                <a:stCxn id="133" idx="3"/>
                <a:endCxn id="111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6" name="Group 125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1" name="Diamond 130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7" name="TextBox 126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28" name="Rectangle 127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29" name="Rectangle 128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30" name="Elbow Connector 129"/>
              <p:cNvCxnSpPr>
                <a:stCxn id="128" idx="2"/>
                <a:endCxn id="129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7" name="Rectangle 136"/>
          <p:cNvSpPr/>
          <p:nvPr/>
        </p:nvSpPr>
        <p:spPr>
          <a:xfrm>
            <a:off x="179512" y="1522616"/>
            <a:ext cx="3168352" cy="4663625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38" name="Group 137"/>
          <p:cNvGrpSpPr/>
          <p:nvPr/>
        </p:nvGrpSpPr>
        <p:grpSpPr>
          <a:xfrm rot="10800000">
            <a:off x="3491880" y="1772816"/>
            <a:ext cx="1468625" cy="3234068"/>
            <a:chOff x="1654365" y="1699810"/>
            <a:chExt cx="1300586" cy="1218823"/>
          </a:xfrm>
        </p:grpSpPr>
        <p:sp>
          <p:nvSpPr>
            <p:cNvPr id="139" name="Rectangle 138"/>
            <p:cNvSpPr/>
            <p:nvPr/>
          </p:nvSpPr>
          <p:spPr>
            <a:xfrm>
              <a:off x="1654365" y="1699810"/>
              <a:ext cx="765227" cy="1218823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0" name="Right Arrow 139"/>
            <p:cNvSpPr/>
            <p:nvPr/>
          </p:nvSpPr>
          <p:spPr>
            <a:xfrm rot="10800000">
              <a:off x="2444801" y="2177566"/>
              <a:ext cx="510150" cy="225452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1" name="Oval 140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2" name="Oval 141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3" name="Oval 142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4" name="Oval 143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5" name="Oval 144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Oval 145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Oval 146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Oval 147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Oval 148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Oval 149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Oval 150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2" name="Oval 151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010035" y="5456189"/>
            <a:ext cx="4375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This </a:t>
            </a:r>
            <a:r>
              <a:rPr lang="en-GB" dirty="0" smtClean="0"/>
              <a:t>helps in setting reliable threshold </a:t>
            </a:r>
            <a:r>
              <a:rPr lang="en-GB" dirty="0"/>
              <a:t>levels.</a:t>
            </a:r>
          </a:p>
        </p:txBody>
      </p:sp>
    </p:spTree>
    <p:extLst>
      <p:ext uri="{BB962C8B-B14F-4D97-AF65-F5344CB8AC3E}">
        <p14:creationId xmlns:p14="http://schemas.microsoft.com/office/powerpoint/2010/main" val="49175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2" descr="C:\Users\npearson\Documents\My Dropbox\Silverwing Project Reports and Timesheets\Projects\MFLi3000\Quick Start Guides\Inspection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637" y="1556792"/>
            <a:ext cx="4458320" cy="349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88" name="Flowchart: Process 87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89" name="Isosceles Triangle 88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3" name="Group 92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103" name="Flowchart: Process 102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109" name="Isosceles Triangle 108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3" name="Group 112"/>
          <p:cNvGrpSpPr/>
          <p:nvPr/>
        </p:nvGrpSpPr>
        <p:grpSpPr>
          <a:xfrm rot="10800000">
            <a:off x="7668343" y="1998965"/>
            <a:ext cx="1436971" cy="598223"/>
            <a:chOff x="1147039" y="2743638"/>
            <a:chExt cx="1272553" cy="225452"/>
          </a:xfrm>
        </p:grpSpPr>
        <p:sp>
          <p:nvSpPr>
            <p:cNvPr id="114" name="Rectangle 113"/>
            <p:cNvSpPr/>
            <p:nvPr/>
          </p:nvSpPr>
          <p:spPr>
            <a:xfrm>
              <a:off x="1654365" y="2795083"/>
              <a:ext cx="765227" cy="119406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5" name="Right Arrow 114"/>
            <p:cNvSpPr/>
            <p:nvPr/>
          </p:nvSpPr>
          <p:spPr>
            <a:xfrm>
              <a:off x="1147039" y="2743638"/>
              <a:ext cx="510151" cy="225452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719608" y="766445"/>
            <a:ext cx="5076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For </a:t>
            </a:r>
            <a:r>
              <a:rPr lang="en-GB" dirty="0" smtClean="0"/>
              <a:t>more detailed inspection on long scans use the zoom features.</a:t>
            </a:r>
            <a:endParaRPr lang="en-GB" dirty="0"/>
          </a:p>
        </p:txBody>
      </p:sp>
      <p:grpSp>
        <p:nvGrpSpPr>
          <p:cNvPr id="52" name="Group 51"/>
          <p:cNvGrpSpPr/>
          <p:nvPr/>
        </p:nvGrpSpPr>
        <p:grpSpPr>
          <a:xfrm>
            <a:off x="252696" y="1217960"/>
            <a:ext cx="2920434" cy="4948559"/>
            <a:chOff x="3059832" y="1215802"/>
            <a:chExt cx="2920434" cy="4948559"/>
          </a:xfrm>
        </p:grpSpPr>
        <p:cxnSp>
          <p:nvCxnSpPr>
            <p:cNvPr id="67" name="Straight Arrow Connector 66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90" name="Straight Arrow Connector 89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TextBox 96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99" name="Group 98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3" name="Diamond 13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0" name="Rectangle 99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01" name="Rectangle 10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02" name="Rectangle 10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11" name="Rectangle 11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16" name="Rectangle 11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17" name="Straight Arrow Connector 116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20" name="Group 119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1" name="Diamond 130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1" name="Rectangle 12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22" name="Elbow Connector 121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Elbow Connector 122"/>
              <p:cNvCxnSpPr>
                <a:stCxn id="131" idx="3"/>
                <a:endCxn id="101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4" name="Group 123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29" name="Diamond 128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0" name="Rectangle 129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26" name="Rectangle 12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27" name="Rectangle 12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28" name="Elbow Connector 127"/>
              <p:cNvCxnSpPr>
                <a:stCxn id="126" idx="2"/>
                <a:endCxn id="127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5" name="Rectangle 134"/>
          <p:cNvSpPr/>
          <p:nvPr/>
        </p:nvSpPr>
        <p:spPr>
          <a:xfrm>
            <a:off x="179512" y="2145556"/>
            <a:ext cx="3168352" cy="4053385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52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2" descr="C:\Users\npearson\Documents\My Dropbox\Silverwing Project Reports and Timesheets\Projects\MFLi3000\Quick Start Guides\Inspection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637" y="1556792"/>
            <a:ext cx="4458320" cy="349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103" name="Flowchart: Process 102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109" name="Isosceles Triangle 108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3" name="Group 112"/>
          <p:cNvGrpSpPr/>
          <p:nvPr/>
        </p:nvGrpSpPr>
        <p:grpSpPr>
          <a:xfrm rot="10800000">
            <a:off x="7668343" y="2326721"/>
            <a:ext cx="1436971" cy="598223"/>
            <a:chOff x="1147039" y="2743638"/>
            <a:chExt cx="1272553" cy="225452"/>
          </a:xfrm>
        </p:grpSpPr>
        <p:sp>
          <p:nvSpPr>
            <p:cNvPr id="114" name="Rectangle 113"/>
            <p:cNvSpPr/>
            <p:nvPr/>
          </p:nvSpPr>
          <p:spPr>
            <a:xfrm>
              <a:off x="1654365" y="2795083"/>
              <a:ext cx="765227" cy="119406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5" name="Right Arrow 114"/>
            <p:cNvSpPr/>
            <p:nvPr/>
          </p:nvSpPr>
          <p:spPr>
            <a:xfrm>
              <a:off x="1147039" y="2743638"/>
              <a:ext cx="510151" cy="225452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635896" y="345356"/>
            <a:ext cx="50760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MFLi3000 </a:t>
            </a:r>
            <a:r>
              <a:rPr lang="en-GB" dirty="0" smtClean="0"/>
              <a:t>has three </a:t>
            </a:r>
            <a:r>
              <a:rPr lang="en-GB" dirty="0"/>
              <a:t>different </a:t>
            </a:r>
            <a:r>
              <a:rPr lang="en-GB" dirty="0" smtClean="0"/>
              <a:t>viewing modes</a:t>
            </a:r>
            <a:endParaRPr lang="en-GB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dirty="0" err="1"/>
              <a:t>MFLi</a:t>
            </a:r>
            <a:r>
              <a:rPr lang="en-GB" dirty="0"/>
              <a:t> </a:t>
            </a:r>
            <a:r>
              <a:rPr lang="en-GB" dirty="0" smtClean="0"/>
              <a:t>view for area sizing and characterisation</a:t>
            </a:r>
            <a:endParaRPr lang="en-GB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dirty="0"/>
              <a:t>MFL </a:t>
            </a:r>
            <a:r>
              <a:rPr lang="en-GB" dirty="0" smtClean="0"/>
              <a:t>view for checking unprocessed signals</a:t>
            </a:r>
            <a:endParaRPr lang="en-GB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dirty="0"/>
              <a:t>STARS view </a:t>
            </a:r>
            <a:r>
              <a:rPr lang="en-GB" dirty="0" smtClean="0"/>
              <a:t>for </a:t>
            </a:r>
            <a:r>
              <a:rPr lang="en-GB" dirty="0"/>
              <a:t>top side </a:t>
            </a:r>
            <a:r>
              <a:rPr lang="en-GB" dirty="0" smtClean="0"/>
              <a:t>identification</a:t>
            </a:r>
            <a:endParaRPr lang="en-GB" dirty="0"/>
          </a:p>
          <a:p>
            <a:pPr marL="285750" indent="-285750">
              <a:buFont typeface="Arial" pitchFamily="34" charset="0"/>
              <a:buChar char="•"/>
            </a:pPr>
            <a:endParaRPr lang="en-GB" dirty="0"/>
          </a:p>
        </p:txBody>
      </p:sp>
      <p:grpSp>
        <p:nvGrpSpPr>
          <p:cNvPr id="52" name="Group 51"/>
          <p:cNvGrpSpPr/>
          <p:nvPr/>
        </p:nvGrpSpPr>
        <p:grpSpPr>
          <a:xfrm>
            <a:off x="252696" y="1217960"/>
            <a:ext cx="2920434" cy="4948559"/>
            <a:chOff x="3059832" y="1215802"/>
            <a:chExt cx="2920434" cy="4948559"/>
          </a:xfrm>
        </p:grpSpPr>
        <p:cxnSp>
          <p:nvCxnSpPr>
            <p:cNvPr id="67" name="Straight Arrow Connector 66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90" name="Straight Arrow Connector 89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TextBox 96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99" name="Group 98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3" name="Diamond 13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0" name="Rectangle 99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01" name="Rectangle 10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02" name="Rectangle 10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11" name="Rectangle 11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16" name="Rectangle 11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17" name="Straight Arrow Connector 116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20" name="Group 119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1" name="Diamond 130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1" name="Rectangle 12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22" name="Elbow Connector 121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Elbow Connector 122"/>
              <p:cNvCxnSpPr>
                <a:stCxn id="131" idx="3"/>
                <a:endCxn id="101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4" name="Group 123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29" name="Diamond 128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0" name="Rectangle 129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26" name="Rectangle 12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27" name="Rectangle 12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28" name="Elbow Connector 127"/>
              <p:cNvCxnSpPr>
                <a:stCxn id="126" idx="2"/>
                <a:endCxn id="127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5" name="Rectangle 134"/>
          <p:cNvSpPr/>
          <p:nvPr/>
        </p:nvSpPr>
        <p:spPr>
          <a:xfrm>
            <a:off x="112068" y="2581796"/>
            <a:ext cx="3168352" cy="3634037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3995936" y="51571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These views </a:t>
            </a:r>
            <a:r>
              <a:rPr lang="en-GB" dirty="0" smtClean="0"/>
              <a:t>are used </a:t>
            </a:r>
            <a:r>
              <a:rPr lang="en-GB" dirty="0"/>
              <a:t>together to verify findings and identify if corrosion </a:t>
            </a:r>
            <a:r>
              <a:rPr lang="en-GB" dirty="0" smtClean="0"/>
              <a:t>is located on the </a:t>
            </a:r>
            <a:r>
              <a:rPr lang="en-GB" dirty="0"/>
              <a:t>top or bottom </a:t>
            </a:r>
            <a:r>
              <a:rPr lang="en-GB" dirty="0" smtClean="0"/>
              <a:t>side of the plate.</a:t>
            </a:r>
            <a:endParaRPr lang="en-GB" dirty="0"/>
          </a:p>
          <a:p>
            <a:pPr marL="285750" indent="-2857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57" name="Oval 56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4" name="Group 73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75" name="Flowchart: Process 74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76" name="Isosceles Triangle 75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5654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ursor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520.8904"/>
                </p14:media>
              </p:ext>
            </p:extLst>
          </p:nvPr>
        </p:nvPicPr>
        <p:blipFill rotWithShape="1">
          <a:blip r:embed="rId4"/>
          <a:srcRect l="12692" r="12308"/>
          <a:stretch>
            <a:fillRect/>
          </a:stretch>
        </p:blipFill>
        <p:spPr>
          <a:xfrm>
            <a:off x="4100780" y="1559328"/>
            <a:ext cx="4421944" cy="3474000"/>
          </a:xfrm>
          <a:prstGeom prst="rect">
            <a:avLst/>
          </a:prstGeom>
        </p:spPr>
      </p:pic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5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5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5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88" name="Flowchart: Process 87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89" name="Isosceles Triangle 88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3" name="Group 92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103" name="Flowchart: Process 102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109" name="Isosceles Triangle 108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52696" y="1217960"/>
            <a:ext cx="2920434" cy="4948559"/>
            <a:chOff x="3059832" y="1215802"/>
            <a:chExt cx="2920434" cy="4948559"/>
          </a:xfrm>
        </p:grpSpPr>
        <p:cxnSp>
          <p:nvCxnSpPr>
            <p:cNvPr id="67" name="Straight Arrow Connector 66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90" name="Straight Arrow Connector 89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TextBox 96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99" name="Group 98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3" name="Diamond 13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0" name="Rectangle 99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01" name="Rectangle 10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02" name="Rectangle 10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11" name="Rectangle 11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16" name="Rectangle 11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17" name="Straight Arrow Connector 116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20" name="Group 119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1" name="Diamond 130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1" name="Rectangle 12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22" name="Elbow Connector 121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Elbow Connector 122"/>
              <p:cNvCxnSpPr>
                <a:stCxn id="131" idx="3"/>
                <a:endCxn id="101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4" name="Group 123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29" name="Diamond 128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0" name="Rectangle 129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26" name="Rectangle 12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27" name="Rectangle 12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28" name="Elbow Connector 127"/>
              <p:cNvCxnSpPr>
                <a:stCxn id="126" idx="2"/>
                <a:endCxn id="127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5" name="Rectangle 134"/>
          <p:cNvSpPr/>
          <p:nvPr/>
        </p:nvSpPr>
        <p:spPr>
          <a:xfrm>
            <a:off x="128737" y="2903736"/>
            <a:ext cx="3168352" cy="3286697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/>
        </p:nvSpPr>
        <p:spPr>
          <a:xfrm>
            <a:off x="3988626" y="57162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/>
              <a:t>Touch an indication to show related information.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752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5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42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6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C:\Users\npearson\Documents\My Dropbox\Silverwing Project Reports and Timesheets\Projects\MFLi3000\Quick Start Guides\Inspection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637" y="1556792"/>
            <a:ext cx="4458320" cy="349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103" name="Flowchart: Process 102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109" name="Isosceles Triangle 108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3" name="Group 112"/>
          <p:cNvGrpSpPr/>
          <p:nvPr/>
        </p:nvGrpSpPr>
        <p:grpSpPr>
          <a:xfrm rot="10800000">
            <a:off x="7681629" y="3410782"/>
            <a:ext cx="1436971" cy="598223"/>
            <a:chOff x="1147039" y="2743638"/>
            <a:chExt cx="1272553" cy="225452"/>
          </a:xfrm>
        </p:grpSpPr>
        <p:sp>
          <p:nvSpPr>
            <p:cNvPr id="114" name="Rectangle 113"/>
            <p:cNvSpPr/>
            <p:nvPr/>
          </p:nvSpPr>
          <p:spPr>
            <a:xfrm>
              <a:off x="1654365" y="2795083"/>
              <a:ext cx="765227" cy="119406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5" name="Right Arrow 114"/>
            <p:cNvSpPr/>
            <p:nvPr/>
          </p:nvSpPr>
          <p:spPr>
            <a:xfrm>
              <a:off x="1147039" y="2743638"/>
              <a:ext cx="510151" cy="225452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707904" y="404664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You can also adjust the </a:t>
            </a:r>
            <a:r>
              <a:rPr lang="en-GB" i="1" dirty="0" smtClean="0"/>
              <a:t>MFLi </a:t>
            </a:r>
            <a:r>
              <a:rPr lang="en-GB" i="1" dirty="0" smtClean="0"/>
              <a:t>Threshold</a:t>
            </a:r>
            <a:r>
              <a:rPr lang="en-GB" dirty="0" smtClean="0"/>
              <a:t> </a:t>
            </a:r>
            <a:r>
              <a:rPr lang="en-GB" dirty="0" smtClean="0"/>
              <a:t>in this screen.  This will provide a visual feedback in the </a:t>
            </a:r>
            <a:r>
              <a:rPr lang="en-GB" i="1" dirty="0" err="1" smtClean="0"/>
              <a:t>Endscan</a:t>
            </a:r>
            <a:r>
              <a:rPr lang="en-GB" dirty="0" smtClean="0"/>
              <a:t> view and on the </a:t>
            </a:r>
            <a:r>
              <a:rPr lang="en-GB" dirty="0" err="1" smtClean="0"/>
              <a:t>MFLi</a:t>
            </a:r>
            <a:r>
              <a:rPr lang="en-GB" dirty="0" smtClean="0"/>
              <a:t> map in the centre of the screen.</a:t>
            </a:r>
            <a:endParaRPr lang="en-GB" dirty="0"/>
          </a:p>
          <a:p>
            <a:pPr marL="285750" indent="-285750">
              <a:buFont typeface="Arial" pitchFamily="34" charset="0"/>
              <a:buChar char="•"/>
            </a:pPr>
            <a:endParaRPr lang="en-GB" dirty="0"/>
          </a:p>
        </p:txBody>
      </p:sp>
      <p:grpSp>
        <p:nvGrpSpPr>
          <p:cNvPr id="52" name="Group 51"/>
          <p:cNvGrpSpPr/>
          <p:nvPr/>
        </p:nvGrpSpPr>
        <p:grpSpPr>
          <a:xfrm>
            <a:off x="252696" y="1217960"/>
            <a:ext cx="2920434" cy="4948559"/>
            <a:chOff x="3059832" y="1215802"/>
            <a:chExt cx="2920434" cy="4948559"/>
          </a:xfrm>
        </p:grpSpPr>
        <p:cxnSp>
          <p:nvCxnSpPr>
            <p:cNvPr id="67" name="Straight Arrow Connector 66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90" name="Straight Arrow Connector 89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TextBox 96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99" name="Group 98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3" name="Diamond 13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0" name="Rectangle 99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01" name="Rectangle 10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02" name="Rectangle 10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11" name="Rectangle 11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16" name="Rectangle 11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17" name="Straight Arrow Connector 116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20" name="Group 119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1" name="Diamond 130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1" name="Rectangle 12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22" name="Elbow Connector 121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Elbow Connector 122"/>
              <p:cNvCxnSpPr>
                <a:stCxn id="131" idx="3"/>
                <a:endCxn id="101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4" name="Group 123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29" name="Diamond 128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0" name="Rectangle 129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26" name="Rectangle 12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27" name="Rectangle 12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28" name="Elbow Connector 127"/>
              <p:cNvCxnSpPr>
                <a:stCxn id="126" idx="2"/>
                <a:endCxn id="127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5" name="Rectangle 134"/>
          <p:cNvSpPr/>
          <p:nvPr/>
        </p:nvSpPr>
        <p:spPr>
          <a:xfrm>
            <a:off x="0" y="3318892"/>
            <a:ext cx="3168352" cy="2926657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TextBox 56"/>
          <p:cNvSpPr txBox="1"/>
          <p:nvPr/>
        </p:nvSpPr>
        <p:spPr>
          <a:xfrm>
            <a:off x="3635896" y="5229200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Doing this will allow the user to identify discontinuity patterns and regions of interest.</a:t>
            </a:r>
            <a:endParaRPr lang="en-GB" dirty="0"/>
          </a:p>
        </p:txBody>
      </p:sp>
      <p:sp>
        <p:nvSpPr>
          <p:cNvPr id="58" name="Oval 57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5" name="Group 74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76" name="Flowchart: Process 75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77" name="Isosceles Triangle 76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65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5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2" descr="C:\Users\npearson\Documents\My Dropbox\Silverwing Project Reports and Timesheets\Projects\MFLi3000\Quick Start Guides\Inspection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637" y="1556792"/>
            <a:ext cx="4458320" cy="349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103" name="Flowchart: Process 102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109" name="Isosceles Triangle 108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707904" y="404664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After analysing the data </a:t>
            </a:r>
            <a:r>
              <a:rPr lang="en-GB" dirty="0" smtClean="0"/>
              <a:t>the user might decide </a:t>
            </a:r>
            <a:r>
              <a:rPr lang="en-GB" dirty="0"/>
              <a:t>that </a:t>
            </a:r>
            <a:r>
              <a:rPr lang="en-GB" dirty="0" smtClean="0"/>
              <a:t>further prove up is </a:t>
            </a:r>
            <a:r>
              <a:rPr lang="en-GB" dirty="0"/>
              <a:t>required. 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252696" y="1217960"/>
            <a:ext cx="2920434" cy="4948559"/>
            <a:chOff x="3059832" y="1215802"/>
            <a:chExt cx="2920434" cy="4948559"/>
          </a:xfrm>
        </p:grpSpPr>
        <p:cxnSp>
          <p:nvCxnSpPr>
            <p:cNvPr id="67" name="Straight Arrow Connector 66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90" name="Straight Arrow Connector 89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TextBox 96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99" name="Group 98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3" name="Diamond 13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0" name="Rectangle 99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01" name="Rectangle 10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02" name="Rectangle 10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11" name="Rectangle 11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16" name="Rectangle 11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17" name="Straight Arrow Connector 116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20" name="Group 119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1" name="Diamond 130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1" name="Rectangle 12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22" name="Elbow Connector 121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Elbow Connector 122"/>
              <p:cNvCxnSpPr>
                <a:stCxn id="131" idx="3"/>
                <a:endCxn id="101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4" name="Group 123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29" name="Diamond 128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0" name="Rectangle 129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26" name="Rectangle 12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27" name="Rectangle 12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28" name="Elbow Connector 127"/>
              <p:cNvCxnSpPr>
                <a:stCxn id="126" idx="2"/>
                <a:endCxn id="127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5" name="Rectangle 134"/>
          <p:cNvSpPr/>
          <p:nvPr/>
        </p:nvSpPr>
        <p:spPr>
          <a:xfrm>
            <a:off x="107504" y="4581128"/>
            <a:ext cx="3168352" cy="163051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TextBox 56"/>
          <p:cNvSpPr txBox="1"/>
          <p:nvPr/>
        </p:nvSpPr>
        <p:spPr>
          <a:xfrm>
            <a:off x="3635896" y="5229200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If </a:t>
            </a:r>
            <a:r>
              <a:rPr lang="en-GB" dirty="0" smtClean="0"/>
              <a:t>so, the </a:t>
            </a:r>
            <a:r>
              <a:rPr lang="en-GB" dirty="0"/>
              <a:t>MFLi3000 can be moved to the area of </a:t>
            </a:r>
            <a:r>
              <a:rPr lang="en-GB" dirty="0" smtClean="0"/>
              <a:t>interest, and its position will be shown on the screen.</a:t>
            </a:r>
            <a:endParaRPr lang="en-GB" dirty="0"/>
          </a:p>
        </p:txBody>
      </p:sp>
      <p:sp>
        <p:nvSpPr>
          <p:cNvPr id="58" name="Rectangle 57"/>
          <p:cNvSpPr/>
          <p:nvPr/>
        </p:nvSpPr>
        <p:spPr>
          <a:xfrm>
            <a:off x="1763713" y="3334469"/>
            <a:ext cx="1656159" cy="1246660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Oval 74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6" name="Group 75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77" name="Flowchart: Process 76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78" name="Isosceles Triangle 77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90989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57" grpId="0"/>
      <p:bldP spid="5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verse scan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705.47"/>
                </p14:media>
              </p:ext>
            </p:extLst>
          </p:nvPr>
        </p:nvPicPr>
        <p:blipFill rotWithShape="1">
          <a:blip r:embed="rId4"/>
          <a:srcRect l="12691" r="12325"/>
          <a:stretch/>
        </p:blipFill>
        <p:spPr>
          <a:xfrm>
            <a:off x="4102023" y="1570085"/>
            <a:ext cx="4457652" cy="3468669"/>
          </a:xfrm>
          <a:prstGeom prst="rect">
            <a:avLst/>
          </a:prstGeom>
        </p:spPr>
      </p:pic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5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5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5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103" name="Flowchart: Process 102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109" name="Isosceles Triangle 108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707904" y="404664"/>
            <a:ext cx="525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To move the MFLi3000 </a:t>
            </a:r>
            <a:r>
              <a:rPr lang="en-GB" sz="1600" dirty="0"/>
              <a:t>to an area of interest either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 smtClean="0"/>
              <a:t>Drag manually </a:t>
            </a:r>
            <a:r>
              <a:rPr lang="en-GB" sz="1600" dirty="0"/>
              <a:t>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 smtClean="0"/>
              <a:t>Drive forwards or backwards  </a:t>
            </a:r>
            <a:r>
              <a:rPr lang="en-GB" sz="1600" dirty="0"/>
              <a:t>(drive options circled in </a:t>
            </a:r>
            <a:r>
              <a:rPr lang="en-GB" sz="1600" dirty="0">
                <a:solidFill>
                  <a:srgbClr val="00B050"/>
                </a:solidFill>
              </a:rPr>
              <a:t>green</a:t>
            </a:r>
            <a:r>
              <a:rPr lang="en-GB" sz="1600" dirty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1600" dirty="0"/>
          </a:p>
          <a:p>
            <a:pPr marL="285750" indent="-285750">
              <a:buFont typeface="Arial" pitchFamily="34" charset="0"/>
              <a:buChar char="•"/>
            </a:pPr>
            <a:endParaRPr lang="en-GB" sz="1600" dirty="0"/>
          </a:p>
        </p:txBody>
      </p:sp>
      <p:grpSp>
        <p:nvGrpSpPr>
          <p:cNvPr id="52" name="Group 51"/>
          <p:cNvGrpSpPr/>
          <p:nvPr/>
        </p:nvGrpSpPr>
        <p:grpSpPr>
          <a:xfrm>
            <a:off x="252696" y="1217960"/>
            <a:ext cx="2920434" cy="4948559"/>
            <a:chOff x="3059832" y="1215802"/>
            <a:chExt cx="2920434" cy="4948559"/>
          </a:xfrm>
        </p:grpSpPr>
        <p:cxnSp>
          <p:nvCxnSpPr>
            <p:cNvPr id="67" name="Straight Arrow Connector 66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90" name="Straight Arrow Connector 89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TextBox 96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99" name="Group 98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3" name="Diamond 13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0" name="Rectangle 99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01" name="Rectangle 10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02" name="Rectangle 10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11" name="Rectangle 11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16" name="Rectangle 11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17" name="Straight Arrow Connector 116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20" name="Group 119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1" name="Diamond 130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1" name="Rectangle 12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22" name="Elbow Connector 121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Elbow Connector 122"/>
              <p:cNvCxnSpPr>
                <a:stCxn id="131" idx="3"/>
                <a:endCxn id="101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4" name="Group 123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29" name="Diamond 128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0" name="Rectangle 129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26" name="Rectangle 12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27" name="Rectangle 12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28" name="Elbow Connector 127"/>
              <p:cNvCxnSpPr>
                <a:stCxn id="126" idx="2"/>
                <a:endCxn id="127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5" name="Rectangle 134"/>
          <p:cNvSpPr/>
          <p:nvPr/>
        </p:nvSpPr>
        <p:spPr>
          <a:xfrm>
            <a:off x="107504" y="5229200"/>
            <a:ext cx="3168352" cy="982441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TextBox 56"/>
          <p:cNvSpPr txBox="1"/>
          <p:nvPr/>
        </p:nvSpPr>
        <p:spPr>
          <a:xfrm>
            <a:off x="3635896" y="5229200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When the MFLi3000 is moved the </a:t>
            </a:r>
            <a:r>
              <a:rPr lang="en-GB" i="1" dirty="0"/>
              <a:t>Image Marker </a:t>
            </a:r>
            <a:r>
              <a:rPr lang="en-GB" dirty="0"/>
              <a:t>(circled in </a:t>
            </a:r>
            <a:r>
              <a:rPr lang="en-GB" dirty="0">
                <a:solidFill>
                  <a:srgbClr val="00B0F0"/>
                </a:solidFill>
              </a:rPr>
              <a:t>blue</a:t>
            </a:r>
            <a:r>
              <a:rPr lang="en-GB" dirty="0"/>
              <a:t>)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/>
              <a:t>automatically updates both on the scanned track and in the </a:t>
            </a:r>
            <a:r>
              <a:rPr lang="en-GB" i="1" dirty="0" err="1"/>
              <a:t>Endscan</a:t>
            </a:r>
            <a:endParaRPr lang="en-GB" dirty="0"/>
          </a:p>
        </p:txBody>
      </p:sp>
      <p:grpSp>
        <p:nvGrpSpPr>
          <p:cNvPr id="55" name="Group 54"/>
          <p:cNvGrpSpPr/>
          <p:nvPr/>
        </p:nvGrpSpPr>
        <p:grpSpPr>
          <a:xfrm rot="10800000">
            <a:off x="7703145" y="4166654"/>
            <a:ext cx="1436971" cy="598223"/>
            <a:chOff x="1147039" y="2743638"/>
            <a:chExt cx="1272553" cy="225452"/>
          </a:xfrm>
        </p:grpSpPr>
        <p:sp>
          <p:nvSpPr>
            <p:cNvPr id="56" name="Rectangle 55"/>
            <p:cNvSpPr/>
            <p:nvPr/>
          </p:nvSpPr>
          <p:spPr>
            <a:xfrm>
              <a:off x="1654365" y="2795083"/>
              <a:ext cx="765227" cy="119406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Right Arrow 58"/>
            <p:cNvSpPr/>
            <p:nvPr/>
          </p:nvSpPr>
          <p:spPr>
            <a:xfrm>
              <a:off x="1147039" y="2743638"/>
              <a:ext cx="510151" cy="225452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042148" y="2852936"/>
            <a:ext cx="2050132" cy="1250313"/>
            <a:chOff x="5042148" y="3212976"/>
            <a:chExt cx="2050132" cy="1250313"/>
          </a:xfrm>
        </p:grpSpPr>
        <p:sp>
          <p:nvSpPr>
            <p:cNvPr id="60" name="Rounded Rectangle 59"/>
            <p:cNvSpPr/>
            <p:nvPr/>
          </p:nvSpPr>
          <p:spPr>
            <a:xfrm>
              <a:off x="5652120" y="3212976"/>
              <a:ext cx="1440160" cy="1250313"/>
            </a:xfrm>
            <a:prstGeom prst="roundRect">
              <a:avLst>
                <a:gd name="adj" fmla="val 0"/>
              </a:avLst>
            </a:prstGeom>
            <a:noFill/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Right Arrow 60"/>
            <p:cNvSpPr/>
            <p:nvPr/>
          </p:nvSpPr>
          <p:spPr>
            <a:xfrm>
              <a:off x="5042148" y="3573330"/>
              <a:ext cx="576064" cy="598223"/>
            </a:xfrm>
            <a:prstGeom prst="rightArrow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179537" y="4612732"/>
            <a:ext cx="1440135" cy="61823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Oval 74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0" name="Group 79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81" name="Flowchart: Process 80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82" name="Isosceles Triangle 81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44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3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338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838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838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5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2" descr="C:\Users\npearson\Documents\My Dropbox\Silverwing Project Reports and Timesheets\Projects\MFLi3000\Quick Start Guides\Inspection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637" y="1556792"/>
            <a:ext cx="4458320" cy="349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103" name="Flowchart: Process 102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109" name="Isosceles Triangle 108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707904" y="692696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If a reportable area is found, the user can Export (</a:t>
            </a:r>
            <a:r>
              <a:rPr lang="en-GB" i="1" dirty="0" smtClean="0"/>
              <a:t>save) </a:t>
            </a:r>
            <a:r>
              <a:rPr lang="en-GB" dirty="0"/>
              <a:t>the scanned </a:t>
            </a:r>
            <a:r>
              <a:rPr lang="en-GB" dirty="0" smtClean="0"/>
              <a:t>image.</a:t>
            </a:r>
            <a:endParaRPr lang="en-GB" dirty="0"/>
          </a:p>
        </p:txBody>
      </p:sp>
      <p:grpSp>
        <p:nvGrpSpPr>
          <p:cNvPr id="52" name="Group 51"/>
          <p:cNvGrpSpPr/>
          <p:nvPr/>
        </p:nvGrpSpPr>
        <p:grpSpPr>
          <a:xfrm>
            <a:off x="252696" y="1217960"/>
            <a:ext cx="2920434" cy="4948559"/>
            <a:chOff x="3059832" y="1215802"/>
            <a:chExt cx="2920434" cy="4948559"/>
          </a:xfrm>
        </p:grpSpPr>
        <p:cxnSp>
          <p:nvCxnSpPr>
            <p:cNvPr id="67" name="Straight Arrow Connector 66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90" name="Straight Arrow Connector 89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TextBox 96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99" name="Group 98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3" name="Diamond 13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0" name="Rectangle 99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01" name="Rectangle 10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02" name="Rectangle 10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11" name="Rectangle 11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16" name="Rectangle 11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17" name="Straight Arrow Connector 116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20" name="Group 119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1" name="Diamond 130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1" name="Rectangle 12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22" name="Elbow Connector 121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Elbow Connector 122"/>
              <p:cNvCxnSpPr>
                <a:stCxn id="131" idx="3"/>
                <a:endCxn id="101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4" name="Group 123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29" name="Diamond 128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0" name="Rectangle 129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26" name="Rectangle 12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27" name="Rectangle 12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28" name="Elbow Connector 127"/>
              <p:cNvCxnSpPr>
                <a:stCxn id="126" idx="2"/>
                <a:endCxn id="127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5" name="Rectangle 134"/>
          <p:cNvSpPr/>
          <p:nvPr/>
        </p:nvSpPr>
        <p:spPr>
          <a:xfrm>
            <a:off x="107504" y="5817964"/>
            <a:ext cx="3168352" cy="406377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5" name="Group 54"/>
          <p:cNvGrpSpPr/>
          <p:nvPr/>
        </p:nvGrpSpPr>
        <p:grpSpPr>
          <a:xfrm rot="10800000">
            <a:off x="7681629" y="3789040"/>
            <a:ext cx="1436971" cy="598223"/>
            <a:chOff x="1147039" y="2743638"/>
            <a:chExt cx="1272553" cy="225452"/>
          </a:xfrm>
        </p:grpSpPr>
        <p:sp>
          <p:nvSpPr>
            <p:cNvPr id="56" name="Rectangle 55"/>
            <p:cNvSpPr/>
            <p:nvPr/>
          </p:nvSpPr>
          <p:spPr>
            <a:xfrm>
              <a:off x="1654365" y="2795083"/>
              <a:ext cx="765227" cy="119406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Right Arrow 58"/>
            <p:cNvSpPr/>
            <p:nvPr/>
          </p:nvSpPr>
          <p:spPr>
            <a:xfrm>
              <a:off x="1147039" y="2743638"/>
              <a:ext cx="510151" cy="225452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2" name="Oval 61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Oval 74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9" name="Group 78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80" name="Flowchart: Process 79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81" name="Isosceles Triangle 80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59300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225886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i="1" dirty="0" smtClean="0">
                <a:solidFill>
                  <a:schemeClr val="bg1"/>
                </a:solidFill>
              </a:rPr>
              <a:t>1. Starting a new inspection</a:t>
            </a:r>
            <a:endParaRPr lang="en-GB" sz="4800" i="1" dirty="0">
              <a:solidFill>
                <a:schemeClr val="bg1"/>
              </a:solidFill>
            </a:endParaRPr>
          </a:p>
        </p:txBody>
      </p:sp>
      <p:sp>
        <p:nvSpPr>
          <p:cNvPr id="5" name="Flowchart: Process 4">
            <a:hlinkClick r:id="" action="ppaction://hlinkshowjump?jump=nextslide"/>
          </p:cNvPr>
          <p:cNvSpPr/>
          <p:nvPr/>
        </p:nvSpPr>
        <p:spPr>
          <a:xfrm>
            <a:off x="3064274" y="4627988"/>
            <a:ext cx="3132348" cy="792088"/>
          </a:xfrm>
          <a:prstGeom prst="flowChartProcess">
            <a:avLst/>
          </a:prstGeom>
          <a:solidFill>
            <a:srgbClr val="401663"/>
          </a:solidFill>
          <a:ln>
            <a:solidFill>
              <a:srgbClr val="401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Press here to continue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69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2" descr="C:\Users\npearson\Documents\My Dropbox\Silverwing Project Reports and Timesheets\Projects\MFLi3000\Quick Start Guides\Inspection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637" y="1556792"/>
            <a:ext cx="4458320" cy="349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" name="Group 103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105" name="Flowchart: Process 104">
              <a:hlinkClick r:id="rId4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07" name="Isosceles Triangle 106">
                <a:hlinkClick r:id="rId4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hlinkClick r:id="rId4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 rot="16200000">
            <a:off x="1114" y="6261365"/>
            <a:ext cx="598406" cy="591690"/>
            <a:chOff x="147558" y="225119"/>
            <a:chExt cx="439902" cy="324351"/>
          </a:xfrm>
        </p:grpSpPr>
        <p:sp>
          <p:nvSpPr>
            <p:cNvPr id="103" name="Flowchart: Process 102">
              <a:hlinkClick r:id="" action="ppaction://hlinkshowjump?jump=previous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109" name="Isosceles Triangle 108">
              <a:hlinkClick r:id="" action="ppaction://hlinkshowjump?jump=previous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707904" y="404664"/>
            <a:ext cx="5256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1600" dirty="0"/>
          </a:p>
        </p:txBody>
      </p:sp>
      <p:grpSp>
        <p:nvGrpSpPr>
          <p:cNvPr id="52" name="Group 51"/>
          <p:cNvGrpSpPr/>
          <p:nvPr/>
        </p:nvGrpSpPr>
        <p:grpSpPr>
          <a:xfrm>
            <a:off x="252696" y="1217960"/>
            <a:ext cx="2920434" cy="4948559"/>
            <a:chOff x="3059832" y="1215802"/>
            <a:chExt cx="2920434" cy="4948559"/>
          </a:xfrm>
        </p:grpSpPr>
        <p:cxnSp>
          <p:nvCxnSpPr>
            <p:cNvPr id="67" name="Straight Arrow Connector 66"/>
            <p:cNvCxnSpPr/>
            <p:nvPr/>
          </p:nvCxnSpPr>
          <p:spPr>
            <a:xfrm>
              <a:off x="4283968" y="2708920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4283968" y="2276872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4283968" y="1844824"/>
              <a:ext cx="0" cy="3136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059832" y="1215802"/>
              <a:ext cx="2920434" cy="4948559"/>
              <a:chOff x="318338" y="1271684"/>
              <a:chExt cx="2920434" cy="4948559"/>
            </a:xfrm>
          </p:grpSpPr>
          <p:cxnSp>
            <p:nvCxnSpPr>
              <p:cNvPr id="90" name="Straight Arrow Connector 89"/>
              <p:cNvCxnSpPr/>
              <p:nvPr/>
            </p:nvCxnSpPr>
            <p:spPr>
              <a:xfrm>
                <a:off x="2420632" y="5081721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/>
              <p:cNvCxnSpPr/>
              <p:nvPr/>
            </p:nvCxnSpPr>
            <p:spPr>
              <a:xfrm>
                <a:off x="906039" y="556556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/>
              <p:cNvCxnSpPr/>
              <p:nvPr/>
            </p:nvCxnSpPr>
            <p:spPr>
              <a:xfrm flipV="1">
                <a:off x="795567" y="4017264"/>
                <a:ext cx="1091668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1542474" y="1468658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>
                <a:off x="892452" y="3212976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/>
              <p:cNvCxnSpPr/>
              <p:nvPr/>
            </p:nvCxnSpPr>
            <p:spPr>
              <a:xfrm>
                <a:off x="893559" y="4356007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TextBox 96"/>
              <p:cNvSpPr txBox="1"/>
              <p:nvPr/>
            </p:nvSpPr>
            <p:spPr>
              <a:xfrm>
                <a:off x="487285" y="440807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417564" y="3709201"/>
                <a:ext cx="37061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grpSp>
            <p:nvGrpSpPr>
              <p:cNvPr id="99" name="Group 98"/>
              <p:cNvGrpSpPr/>
              <p:nvPr/>
            </p:nvGrpSpPr>
            <p:grpSpPr>
              <a:xfrm>
                <a:off x="349932" y="3501008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3" name="Diamond 132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608980" y="2675587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Further analysis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0" name="Rectangle 99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766215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zoom tools to navigate around indications</a:t>
                </a:r>
                <a:endParaRPr lang="en-GB" sz="1100" i="1" dirty="0"/>
              </a:p>
            </p:txBody>
          </p:sp>
          <p:sp>
            <p:nvSpPr>
              <p:cNvPr id="101" name="Rectangle 10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1271684"/>
                <a:ext cx="2453508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Check defects above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threshold</a:t>
                </a:r>
                <a:endParaRPr lang="en-GB" sz="1100" i="1" dirty="0"/>
              </a:p>
            </p:txBody>
          </p:sp>
          <p:sp>
            <p:nvSpPr>
              <p:cNvPr id="102" name="Rectangle 101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3052439"/>
                <a:ext cx="2487690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Adjust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 threshold</a:t>
                </a:r>
                <a:endParaRPr lang="en-GB" sz="1100" i="1" dirty="0"/>
              </a:p>
            </p:txBody>
          </p:sp>
          <p:sp>
            <p:nvSpPr>
              <p:cNvPr id="111" name="Rectangle 11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18338" y="219448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Assess indications in different analysis modes (MFL,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and STARS)</a:t>
                </a:r>
                <a:endParaRPr lang="en-GB" sz="1100" i="1" dirty="0"/>
              </a:p>
            </p:txBody>
          </p:sp>
          <p:sp>
            <p:nvSpPr>
              <p:cNvPr id="116" name="Rectangle 11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320106" y="2628094"/>
                <a:ext cx="2453509" cy="309094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Hover cursor over indications</a:t>
                </a:r>
                <a:endParaRPr lang="en-GB" sz="1100" i="1" dirty="0"/>
              </a:p>
            </p:txBody>
          </p:sp>
          <p:cxnSp>
            <p:nvCxnSpPr>
              <p:cNvPr id="117" name="Straight Arrow Connector 116"/>
              <p:cNvCxnSpPr/>
              <p:nvPr/>
            </p:nvCxnSpPr>
            <p:spPr>
              <a:xfrm>
                <a:off x="2430157" y="4368512"/>
                <a:ext cx="0" cy="31367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/>
              <p:cNvSpPr txBox="1"/>
              <p:nvPr/>
            </p:nvSpPr>
            <p:spPr>
              <a:xfrm>
                <a:off x="2023883" y="4420580"/>
                <a:ext cx="3786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Yes</a:t>
                </a:r>
                <a:endParaRPr lang="en-GB" sz="105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2897012" y="3721706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grpSp>
            <p:nvGrpSpPr>
              <p:cNvPr id="120" name="Group 119"/>
              <p:cNvGrpSpPr/>
              <p:nvPr/>
            </p:nvGrpSpPr>
            <p:grpSpPr>
              <a:xfrm>
                <a:off x="1886530" y="3513513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31" name="Diamond 130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608980" y="2600382"/>
                  <a:ext cx="1313018" cy="6370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MFLi3000 reposition required?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1" name="Rectangle 120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38947" y="4655543"/>
                <a:ext cx="939052" cy="597890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Use  </a:t>
                </a:r>
                <a:r>
                  <a:rPr lang="en-GB" sz="1100" i="1" dirty="0" err="1" smtClean="0"/>
                  <a:t>MFLi</a:t>
                </a:r>
                <a:r>
                  <a:rPr lang="en-GB" sz="1100" i="1" dirty="0" smtClean="0"/>
                  <a:t> drive motor controls</a:t>
                </a:r>
                <a:endParaRPr lang="en-GB" sz="1100" i="1" dirty="0"/>
              </a:p>
            </p:txBody>
          </p:sp>
          <p:cxnSp>
            <p:nvCxnSpPr>
              <p:cNvPr id="122" name="Elbow Connector 121"/>
              <p:cNvCxnSpPr/>
              <p:nvPr/>
            </p:nvCxnSpPr>
            <p:spPr>
              <a:xfrm flipH="1" flipV="1">
                <a:off x="2781371" y="1426231"/>
                <a:ext cx="106153" cy="3528257"/>
              </a:xfrm>
              <a:prstGeom prst="bentConnector3">
                <a:avLst>
                  <a:gd name="adj1" fmla="val -296106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Elbow Connector 122"/>
              <p:cNvCxnSpPr>
                <a:stCxn id="131" idx="3"/>
                <a:endCxn id="101" idx="3"/>
              </p:cNvCxnSpPr>
              <p:nvPr/>
            </p:nvCxnSpPr>
            <p:spPr>
              <a:xfrm flipH="1" flipV="1">
                <a:off x="2771846" y="1426231"/>
                <a:ext cx="199725" cy="2598557"/>
              </a:xfrm>
              <a:prstGeom prst="bentConnector3">
                <a:avLst>
                  <a:gd name="adj1" fmla="val -114457"/>
                </a:avLst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4" name="Group 123"/>
              <p:cNvGrpSpPr/>
              <p:nvPr/>
            </p:nvGrpSpPr>
            <p:grpSpPr>
              <a:xfrm>
                <a:off x="362412" y="4650109"/>
                <a:ext cx="1085041" cy="1022550"/>
                <a:chOff x="547406" y="2464711"/>
                <a:chExt cx="1384717" cy="1085386"/>
              </a:xfrm>
            </p:grpSpPr>
            <p:sp>
              <p:nvSpPr>
                <p:cNvPr id="129" name="Diamond 128"/>
                <p:cNvSpPr/>
                <p:nvPr/>
              </p:nvSpPr>
              <p:spPr>
                <a:xfrm>
                  <a:off x="547406" y="2464711"/>
                  <a:ext cx="1384717" cy="1085386"/>
                </a:xfrm>
                <a:prstGeom prst="diamond">
                  <a:avLst/>
                </a:prstGeom>
                <a:solidFill>
                  <a:srgbClr val="4016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/>
                </a:p>
              </p:txBody>
            </p:sp>
            <p:sp>
              <p:nvSpPr>
                <p:cNvPr id="130" name="Rectangle 129"/>
                <p:cNvSpPr/>
                <p:nvPr/>
              </p:nvSpPr>
              <p:spPr>
                <a:xfrm>
                  <a:off x="547406" y="2800891"/>
                  <a:ext cx="1313018" cy="4573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1100" dirty="0" smtClean="0">
                      <a:solidFill>
                        <a:schemeClr val="bg1"/>
                      </a:solidFill>
                    </a:rPr>
                    <a:t>Save scan as image?</a:t>
                  </a:r>
                  <a:endParaRPr lang="en-GB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499765" y="5617635"/>
                <a:ext cx="34176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No</a:t>
                </a:r>
                <a:endParaRPr lang="en-GB" sz="1050" dirty="0"/>
              </a:p>
            </p:txBody>
          </p:sp>
          <p:sp>
            <p:nvSpPr>
              <p:cNvPr id="126" name="Rectangle 125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1960631" y="5373714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Export scan</a:t>
                </a:r>
                <a:endParaRPr lang="en-GB" sz="1100" i="1" dirty="0"/>
              </a:p>
            </p:txBody>
          </p:sp>
          <p:sp>
            <p:nvSpPr>
              <p:cNvPr id="127" name="Rectangle 126">
                <a:hlinkClick r:id="" action="ppaction://hlinkshowjump?jump=nextslide"/>
                <a:hlinkHover r:id="" action="ppaction://noaction" highlightClick="1"/>
              </p:cNvPr>
              <p:cNvSpPr/>
              <p:nvPr/>
            </p:nvSpPr>
            <p:spPr>
              <a:xfrm>
                <a:off x="439660" y="5871551"/>
                <a:ext cx="939052" cy="348692"/>
              </a:xfrm>
              <a:prstGeom prst="rect">
                <a:avLst/>
              </a:prstGeom>
              <a:solidFill>
                <a:srgbClr val="4016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i="1" dirty="0" smtClean="0"/>
                  <a:t>Finish</a:t>
                </a:r>
                <a:endParaRPr lang="en-GB" sz="1100" i="1" dirty="0"/>
              </a:p>
            </p:txBody>
          </p:sp>
          <p:cxnSp>
            <p:nvCxnSpPr>
              <p:cNvPr id="128" name="Elbow Connector 127"/>
              <p:cNvCxnSpPr>
                <a:stCxn id="126" idx="2"/>
                <a:endCxn id="127" idx="0"/>
              </p:cNvCxnSpPr>
              <p:nvPr/>
            </p:nvCxnSpPr>
            <p:spPr>
              <a:xfrm rot="5400000">
                <a:off x="1595100" y="5036493"/>
                <a:ext cx="149145" cy="1520971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5" name="Rectangle 134"/>
          <p:cNvSpPr/>
          <p:nvPr/>
        </p:nvSpPr>
        <p:spPr>
          <a:xfrm>
            <a:off x="107504" y="5817964"/>
            <a:ext cx="3168352" cy="406377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3635896" y="1556792"/>
            <a:ext cx="4968552" cy="3528392"/>
            <a:chOff x="3635896" y="1556792"/>
            <a:chExt cx="4968552" cy="3528392"/>
          </a:xfrm>
        </p:grpSpPr>
        <p:sp>
          <p:nvSpPr>
            <p:cNvPr id="58" name="Rectangle 57"/>
            <p:cNvSpPr/>
            <p:nvPr/>
          </p:nvSpPr>
          <p:spPr>
            <a:xfrm>
              <a:off x="3851920" y="1556792"/>
              <a:ext cx="4752528" cy="3528392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7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2348880"/>
              <a:ext cx="3807891" cy="16545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5" name="Group 54"/>
          <p:cNvGrpSpPr/>
          <p:nvPr/>
        </p:nvGrpSpPr>
        <p:grpSpPr>
          <a:xfrm rot="10800000">
            <a:off x="7681629" y="3789040"/>
            <a:ext cx="1436971" cy="598223"/>
            <a:chOff x="1147039" y="2743638"/>
            <a:chExt cx="1272553" cy="225452"/>
          </a:xfrm>
        </p:grpSpPr>
        <p:sp>
          <p:nvSpPr>
            <p:cNvPr id="56" name="Rectangle 55"/>
            <p:cNvSpPr/>
            <p:nvPr/>
          </p:nvSpPr>
          <p:spPr>
            <a:xfrm>
              <a:off x="1654365" y="2795083"/>
              <a:ext cx="765227" cy="119406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Right Arrow 58"/>
            <p:cNvSpPr/>
            <p:nvPr/>
          </p:nvSpPr>
          <p:spPr>
            <a:xfrm>
              <a:off x="1147039" y="2743638"/>
              <a:ext cx="510151" cy="225452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Rectangle 2"/>
          <p:cNvSpPr/>
          <p:nvPr/>
        </p:nvSpPr>
        <p:spPr>
          <a:xfrm>
            <a:off x="3851920" y="301632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If an image is </a:t>
            </a:r>
            <a:r>
              <a:rPr lang="en-GB" dirty="0" smtClean="0"/>
              <a:t>exported, </a:t>
            </a:r>
            <a:r>
              <a:rPr lang="en-GB" dirty="0"/>
              <a:t>a description can be </a:t>
            </a:r>
            <a:r>
              <a:rPr lang="en-GB" dirty="0" smtClean="0"/>
              <a:t>entered.  This description is </a:t>
            </a:r>
            <a:r>
              <a:rPr lang="en-GB" dirty="0"/>
              <a:t>saved in a </a:t>
            </a:r>
            <a:r>
              <a:rPr lang="en-GB" i="1" dirty="0" err="1"/>
              <a:t>Freescan</a:t>
            </a:r>
            <a:r>
              <a:rPr lang="en-GB" i="1" dirty="0"/>
              <a:t> </a:t>
            </a:r>
            <a:r>
              <a:rPr lang="en-GB" dirty="0" smtClean="0"/>
              <a:t>log file </a:t>
            </a:r>
            <a:r>
              <a:rPr lang="en-GB" dirty="0"/>
              <a:t>found in the inspection </a:t>
            </a:r>
            <a:r>
              <a:rPr lang="en-GB" dirty="0" smtClean="0"/>
              <a:t>folder and can be viewed in Microsoft Word.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851920" y="50851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When an image is exported all three view options are exported – </a:t>
            </a:r>
            <a:r>
              <a:rPr lang="en-GB" dirty="0" err="1" smtClean="0"/>
              <a:t>MFLi</a:t>
            </a:r>
            <a:r>
              <a:rPr lang="en-GB" dirty="0" smtClean="0"/>
              <a:t>, </a:t>
            </a:r>
            <a:r>
              <a:rPr lang="en-GB" dirty="0"/>
              <a:t>MFL and STARS.</a:t>
            </a:r>
          </a:p>
        </p:txBody>
      </p:sp>
      <p:sp>
        <p:nvSpPr>
          <p:cNvPr id="5" name="Rectangle 4"/>
          <p:cNvSpPr/>
          <p:nvPr/>
        </p:nvSpPr>
        <p:spPr>
          <a:xfrm>
            <a:off x="3854524" y="598039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/>
              <a:t>This </a:t>
            </a:r>
            <a:r>
              <a:rPr lang="en-GB" b="1" dirty="0" smtClean="0"/>
              <a:t>completes the analysis procedure</a:t>
            </a:r>
            <a:r>
              <a:rPr lang="en-GB" b="1" dirty="0"/>
              <a:t>.</a:t>
            </a:r>
          </a:p>
          <a:p>
            <a:endParaRPr lang="en-GB" b="1" dirty="0"/>
          </a:p>
        </p:txBody>
      </p:sp>
      <p:sp>
        <p:nvSpPr>
          <p:cNvPr id="80" name="Oval 79"/>
          <p:cNvSpPr/>
          <p:nvPr/>
        </p:nvSpPr>
        <p:spPr>
          <a:xfrm>
            <a:off x="4757186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/>
          <p:cNvSpPr/>
          <p:nvPr/>
        </p:nvSpPr>
        <p:spPr>
          <a:xfrm>
            <a:off x="5006503" y="6373982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/>
          <p:cNvSpPr/>
          <p:nvPr/>
        </p:nvSpPr>
        <p:spPr>
          <a:xfrm>
            <a:off x="5255820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/>
          <p:cNvSpPr/>
          <p:nvPr/>
        </p:nvSpPr>
        <p:spPr>
          <a:xfrm>
            <a:off x="5505137" y="6375559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/>
          <p:cNvSpPr/>
          <p:nvPr/>
        </p:nvSpPr>
        <p:spPr>
          <a:xfrm>
            <a:off x="4010035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/>
          <p:cNvSpPr/>
          <p:nvPr/>
        </p:nvSpPr>
        <p:spPr>
          <a:xfrm>
            <a:off x="4259352" y="6370277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/>
          <p:cNvSpPr/>
          <p:nvPr/>
        </p:nvSpPr>
        <p:spPr>
          <a:xfrm>
            <a:off x="4508669" y="6371854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Oval 109"/>
          <p:cNvSpPr/>
          <p:nvPr/>
        </p:nvSpPr>
        <p:spPr>
          <a:xfrm>
            <a:off x="3260801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Oval 112"/>
          <p:cNvSpPr/>
          <p:nvPr/>
        </p:nvSpPr>
        <p:spPr>
          <a:xfrm>
            <a:off x="3510118" y="637443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Oval 113"/>
          <p:cNvSpPr/>
          <p:nvPr/>
        </p:nvSpPr>
        <p:spPr>
          <a:xfrm>
            <a:off x="3759435" y="6376015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Oval 114"/>
          <p:cNvSpPr/>
          <p:nvPr/>
        </p:nvSpPr>
        <p:spPr>
          <a:xfrm>
            <a:off x="3008089" y="6368628"/>
            <a:ext cx="186234" cy="1963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Oval 147"/>
          <p:cNvSpPr/>
          <p:nvPr/>
        </p:nvSpPr>
        <p:spPr>
          <a:xfrm>
            <a:off x="5758036" y="6371803"/>
            <a:ext cx="186234" cy="196381"/>
          </a:xfrm>
          <a:prstGeom prst="ellipse">
            <a:avLst/>
          </a:prstGeom>
          <a:solidFill>
            <a:srgbClr val="4016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TextBox 138"/>
          <p:cNvSpPr txBox="1"/>
          <p:nvPr/>
        </p:nvSpPr>
        <p:spPr>
          <a:xfrm>
            <a:off x="1207786" y="6381328"/>
            <a:ext cx="1347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Finish</a:t>
            </a:r>
            <a:endParaRPr lang="en-GB" dirty="0"/>
          </a:p>
        </p:txBody>
      </p:sp>
      <p:grpSp>
        <p:nvGrpSpPr>
          <p:cNvPr id="140" name="Group 139"/>
          <p:cNvGrpSpPr/>
          <p:nvPr/>
        </p:nvGrpSpPr>
        <p:grpSpPr>
          <a:xfrm>
            <a:off x="2242930" y="6290836"/>
            <a:ext cx="4651544" cy="631719"/>
            <a:chOff x="-1274786" y="225119"/>
            <a:chExt cx="3265754" cy="324351"/>
          </a:xfrm>
        </p:grpSpPr>
        <p:sp>
          <p:nvSpPr>
            <p:cNvPr id="141" name="Flowchart: Process 140">
              <a:hlinkClick r:id="rId4" action="ppaction://hlinksldjump"/>
            </p:cNvPr>
            <p:cNvSpPr/>
            <p:nvPr/>
          </p:nvSpPr>
          <p:spPr>
            <a:xfrm>
              <a:off x="-1274786" y="225119"/>
              <a:ext cx="3265754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142" name="Group 141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143" name="Isosceles Triangle 142">
                <a:hlinkClick r:id="rId4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4" name="Rectangle 143">
                <a:hlinkClick r:id="rId4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235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2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3" grpId="0"/>
      <p:bldP spid="4" grpId="0"/>
      <p:bldP spid="5" grpId="0"/>
      <p:bldP spid="1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4211960" y="6366872"/>
            <a:ext cx="684868" cy="197958"/>
            <a:chOff x="-896681" y="5211947"/>
            <a:chExt cx="3362672" cy="921743"/>
          </a:xfrm>
          <a:solidFill>
            <a:schemeClr val="bg1">
              <a:lumMod val="65000"/>
            </a:schemeClr>
          </a:solidFill>
        </p:grpSpPr>
        <p:sp>
          <p:nvSpPr>
            <p:cNvPr id="16" name="Oval 15"/>
            <p:cNvSpPr/>
            <p:nvPr/>
          </p:nvSpPr>
          <p:spPr>
            <a:xfrm>
              <a:off x="-896681" y="5211947"/>
              <a:ext cx="914400" cy="914400"/>
            </a:xfrm>
            <a:prstGeom prst="ellipse">
              <a:avLst/>
            </a:prstGeom>
            <a:solidFill>
              <a:srgbClr val="40166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/>
          </p:nvSpPr>
          <p:spPr>
            <a:xfrm>
              <a:off x="327455" y="5211947"/>
              <a:ext cx="914400" cy="9144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/>
            <p:cNvSpPr/>
            <p:nvPr/>
          </p:nvSpPr>
          <p:spPr>
            <a:xfrm>
              <a:off x="1551591" y="5219290"/>
              <a:ext cx="914400" cy="9144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1" name="Picture 8" descr="C:\Users\mboat.silverwinguk\Desktop\pic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901" y="1700808"/>
            <a:ext cx="5806914" cy="452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292525" y="423953"/>
            <a:ext cx="6414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To begin a new inspection process, press the </a:t>
            </a:r>
            <a:r>
              <a:rPr lang="en-GB" sz="2400" i="1" dirty="0" smtClean="0"/>
              <a:t>New Inspection</a:t>
            </a:r>
            <a:r>
              <a:rPr lang="en-GB" sz="2400" dirty="0" smtClean="0"/>
              <a:t> </a:t>
            </a:r>
            <a:r>
              <a:rPr lang="en-GB" sz="2400" dirty="0" smtClean="0"/>
              <a:t>button.</a:t>
            </a:r>
            <a:endParaRPr lang="en-GB" sz="2400" dirty="0"/>
          </a:p>
        </p:txBody>
      </p:sp>
      <p:grpSp>
        <p:nvGrpSpPr>
          <p:cNvPr id="33" name="Group 32"/>
          <p:cNvGrpSpPr/>
          <p:nvPr/>
        </p:nvGrpSpPr>
        <p:grpSpPr>
          <a:xfrm>
            <a:off x="805126" y="1700809"/>
            <a:ext cx="2666592" cy="808464"/>
            <a:chOff x="805126" y="1843556"/>
            <a:chExt cx="2666592" cy="808464"/>
          </a:xfrm>
        </p:grpSpPr>
        <p:sp>
          <p:nvSpPr>
            <p:cNvPr id="22" name="Rectangle 21"/>
            <p:cNvSpPr/>
            <p:nvPr/>
          </p:nvSpPr>
          <p:spPr>
            <a:xfrm>
              <a:off x="1565901" y="2036115"/>
              <a:ext cx="1905817" cy="550363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ight Arrow 31"/>
            <p:cNvSpPr/>
            <p:nvPr/>
          </p:nvSpPr>
          <p:spPr>
            <a:xfrm>
              <a:off x="805126" y="1843556"/>
              <a:ext cx="738317" cy="808464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506153" y="5692492"/>
            <a:ext cx="683568" cy="1159602"/>
            <a:chOff x="8506153" y="5692492"/>
            <a:chExt cx="683568" cy="1159602"/>
          </a:xfrm>
        </p:grpSpPr>
        <p:grpSp>
          <p:nvGrpSpPr>
            <p:cNvPr id="37" name="Group 36"/>
            <p:cNvGrpSpPr/>
            <p:nvPr/>
          </p:nvGrpSpPr>
          <p:grpSpPr>
            <a:xfrm rot="5400000">
              <a:off x="8539444" y="6257046"/>
              <a:ext cx="598406" cy="591690"/>
              <a:chOff x="147558" y="225119"/>
              <a:chExt cx="439902" cy="324351"/>
            </a:xfrm>
          </p:grpSpPr>
          <p:sp>
            <p:nvSpPr>
              <p:cNvPr id="39" name="Flowchart: Process 38">
                <a:hlinkClick r:id="" action="ppaction://hlinkshowjump?jump=nextslide"/>
              </p:cNvPr>
              <p:cNvSpPr/>
              <p:nvPr/>
            </p:nvSpPr>
            <p:spPr>
              <a:xfrm>
                <a:off x="147558" y="225119"/>
                <a:ext cx="439902" cy="324351"/>
              </a:xfrm>
              <a:prstGeom prst="flowChartProcess">
                <a:avLst/>
              </a:prstGeom>
              <a:solidFill>
                <a:srgbClr val="401663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000" b="1" dirty="0">
                  <a:solidFill>
                    <a:srgbClr val="401663"/>
                  </a:solidFill>
                </a:endParaRPr>
              </a:p>
            </p:txBody>
          </p:sp>
          <p:sp>
            <p:nvSpPr>
              <p:cNvPr id="40" name="Isosceles Triangle 39">
                <a:hlinkClick r:id="" action="ppaction://hlinkshowjump?jump=nextslide"/>
              </p:cNvPr>
              <p:cNvSpPr/>
              <p:nvPr/>
            </p:nvSpPr>
            <p:spPr>
              <a:xfrm>
                <a:off x="226668" y="260645"/>
                <a:ext cx="281682" cy="218196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8506153" y="5692492"/>
              <a:ext cx="68356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 smtClean="0"/>
                <a:t>Press</a:t>
              </a:r>
            </a:p>
            <a:p>
              <a:pPr algn="ctr"/>
              <a:r>
                <a:rPr lang="en-GB" sz="1000" dirty="0" smtClean="0"/>
                <a:t> here to continue</a:t>
              </a:r>
              <a:endParaRPr lang="en-GB" sz="10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24" name="Flowchart: Process 23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0" name="Isosceles Triangle 29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Rectangle 33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915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mboat.silverwinguk\Desktop\Inspec Detail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839" y="1700808"/>
            <a:ext cx="5806914" cy="452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292525" y="423953"/>
            <a:ext cx="6414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Complete the </a:t>
            </a:r>
            <a:r>
              <a:rPr lang="en-GB" sz="2400" i="1" dirty="0"/>
              <a:t>I</a:t>
            </a:r>
            <a:r>
              <a:rPr lang="en-GB" sz="2400" i="1" dirty="0" smtClean="0"/>
              <a:t>nspection Details </a:t>
            </a:r>
            <a:r>
              <a:rPr lang="en-GB" sz="2400" dirty="0" smtClean="0"/>
              <a:t>by pressing on each of text boxes.  The keyboard will automatically appear.</a:t>
            </a:r>
            <a:endParaRPr lang="en-GB" sz="2400" dirty="0"/>
          </a:p>
        </p:txBody>
      </p:sp>
      <p:sp>
        <p:nvSpPr>
          <p:cNvPr id="28" name="Right Arrow 27"/>
          <p:cNvSpPr/>
          <p:nvPr/>
        </p:nvSpPr>
        <p:spPr>
          <a:xfrm>
            <a:off x="2142778" y="2137998"/>
            <a:ext cx="738317" cy="404232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ight Arrow 28"/>
          <p:cNvSpPr/>
          <p:nvPr/>
        </p:nvSpPr>
        <p:spPr>
          <a:xfrm rot="10800000">
            <a:off x="4598033" y="2440908"/>
            <a:ext cx="738317" cy="404232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ight Arrow 29"/>
          <p:cNvSpPr/>
          <p:nvPr/>
        </p:nvSpPr>
        <p:spPr>
          <a:xfrm>
            <a:off x="2161828" y="2721857"/>
            <a:ext cx="738317" cy="404232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ight Arrow 30"/>
          <p:cNvSpPr/>
          <p:nvPr/>
        </p:nvSpPr>
        <p:spPr>
          <a:xfrm rot="10800000">
            <a:off x="4617083" y="3024767"/>
            <a:ext cx="738317" cy="404232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ight Arrow 31"/>
          <p:cNvSpPr/>
          <p:nvPr/>
        </p:nvSpPr>
        <p:spPr>
          <a:xfrm>
            <a:off x="2162237" y="3278490"/>
            <a:ext cx="738317" cy="404232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ight Arrow 32"/>
          <p:cNvSpPr/>
          <p:nvPr/>
        </p:nvSpPr>
        <p:spPr>
          <a:xfrm rot="10800000">
            <a:off x="4617492" y="3849951"/>
            <a:ext cx="738317" cy="404232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4" name="Group 33"/>
          <p:cNvGrpSpPr/>
          <p:nvPr/>
        </p:nvGrpSpPr>
        <p:grpSpPr>
          <a:xfrm>
            <a:off x="4211960" y="6366872"/>
            <a:ext cx="684868" cy="197958"/>
            <a:chOff x="-896681" y="5211947"/>
            <a:chExt cx="3362672" cy="921743"/>
          </a:xfrm>
          <a:solidFill>
            <a:schemeClr val="bg1">
              <a:lumMod val="65000"/>
            </a:schemeClr>
          </a:solidFill>
        </p:grpSpPr>
        <p:sp>
          <p:nvSpPr>
            <p:cNvPr id="35" name="Oval 34"/>
            <p:cNvSpPr/>
            <p:nvPr/>
          </p:nvSpPr>
          <p:spPr>
            <a:xfrm>
              <a:off x="-896681" y="5211947"/>
              <a:ext cx="914400" cy="9144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Oval 35"/>
            <p:cNvSpPr/>
            <p:nvPr/>
          </p:nvSpPr>
          <p:spPr>
            <a:xfrm>
              <a:off x="327455" y="5211947"/>
              <a:ext cx="914400" cy="914400"/>
            </a:xfrm>
            <a:prstGeom prst="ellipse">
              <a:avLst/>
            </a:prstGeom>
            <a:solidFill>
              <a:srgbClr val="40166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/>
            <p:cNvSpPr/>
            <p:nvPr/>
          </p:nvSpPr>
          <p:spPr>
            <a:xfrm>
              <a:off x="1551591" y="5219290"/>
              <a:ext cx="914400" cy="9144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7" name="Group 26"/>
          <p:cNvGrpSpPr/>
          <p:nvPr/>
        </p:nvGrpSpPr>
        <p:grpSpPr>
          <a:xfrm rot="5400000">
            <a:off x="8539444" y="6257046"/>
            <a:ext cx="598406" cy="591690"/>
            <a:chOff x="147558" y="225119"/>
            <a:chExt cx="439902" cy="324351"/>
          </a:xfrm>
        </p:grpSpPr>
        <p:sp>
          <p:nvSpPr>
            <p:cNvPr id="38" name="Flowchart: Process 37">
              <a:hlinkClick r:id="" action="ppaction://hlinkshowjump?jump=nextslide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sp>
          <p:nvSpPr>
            <p:cNvPr id="39" name="Isosceles Triangle 38">
              <a:hlinkClick r:id="" action="ppaction://hlinkshowjump?jump=nextslide"/>
            </p:cNvPr>
            <p:cNvSpPr/>
            <p:nvPr/>
          </p:nvSpPr>
          <p:spPr>
            <a:xfrm>
              <a:off x="226668" y="260645"/>
              <a:ext cx="281682" cy="218196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41" name="Flowchart: Process 40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43" name="Isosceles Triangle 42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" name="Rectangle 43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037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mboat.silverwinguk\Desktop\Inspec Detail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839" y="1700808"/>
            <a:ext cx="5806914" cy="452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292525" y="423953"/>
            <a:ext cx="6414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Press </a:t>
            </a:r>
            <a:r>
              <a:rPr lang="en-GB" sz="2400" i="1" dirty="0" smtClean="0"/>
              <a:t>Continue </a:t>
            </a:r>
            <a:r>
              <a:rPr lang="en-GB" sz="2400" dirty="0" smtClean="0"/>
              <a:t> to create the new inspection.</a:t>
            </a:r>
          </a:p>
          <a:p>
            <a:pPr algn="ctr"/>
            <a:r>
              <a:rPr lang="en-GB" sz="2400" dirty="0" smtClean="0"/>
              <a:t>This will then take you back to the main menu.</a:t>
            </a:r>
            <a:endParaRPr lang="en-GB" sz="2400" dirty="0"/>
          </a:p>
        </p:txBody>
      </p:sp>
      <p:grpSp>
        <p:nvGrpSpPr>
          <p:cNvPr id="23" name="Group 22"/>
          <p:cNvGrpSpPr/>
          <p:nvPr/>
        </p:nvGrpSpPr>
        <p:grpSpPr>
          <a:xfrm>
            <a:off x="5511115" y="5491754"/>
            <a:ext cx="1855638" cy="808464"/>
            <a:chOff x="805126" y="1843556"/>
            <a:chExt cx="1855638" cy="808464"/>
          </a:xfrm>
        </p:grpSpPr>
        <p:sp>
          <p:nvSpPr>
            <p:cNvPr id="24" name="Rectangle 23"/>
            <p:cNvSpPr/>
            <p:nvPr/>
          </p:nvSpPr>
          <p:spPr>
            <a:xfrm>
              <a:off x="1565901" y="2010332"/>
              <a:ext cx="1094863" cy="500329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ight Arrow 24"/>
            <p:cNvSpPr/>
            <p:nvPr/>
          </p:nvSpPr>
          <p:spPr>
            <a:xfrm>
              <a:off x="805126" y="1843556"/>
              <a:ext cx="738317" cy="808464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211960" y="6366872"/>
            <a:ext cx="684868" cy="197958"/>
            <a:chOff x="-896681" y="5211947"/>
            <a:chExt cx="3362672" cy="921743"/>
          </a:xfrm>
          <a:solidFill>
            <a:schemeClr val="bg1">
              <a:lumMod val="65000"/>
            </a:schemeClr>
          </a:solidFill>
        </p:grpSpPr>
        <p:sp>
          <p:nvSpPr>
            <p:cNvPr id="33" name="Oval 32"/>
            <p:cNvSpPr/>
            <p:nvPr/>
          </p:nvSpPr>
          <p:spPr>
            <a:xfrm>
              <a:off x="-896681" y="5211947"/>
              <a:ext cx="914400" cy="9144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/>
            <p:cNvSpPr/>
            <p:nvPr/>
          </p:nvSpPr>
          <p:spPr>
            <a:xfrm>
              <a:off x="327455" y="5211947"/>
              <a:ext cx="914400" cy="9144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4"/>
            <p:cNvSpPr/>
            <p:nvPr/>
          </p:nvSpPr>
          <p:spPr>
            <a:xfrm>
              <a:off x="1551591" y="5219290"/>
              <a:ext cx="914400" cy="914400"/>
            </a:xfrm>
            <a:prstGeom prst="ellipse">
              <a:avLst/>
            </a:prstGeom>
            <a:solidFill>
              <a:srgbClr val="40166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-1100" y="0"/>
            <a:ext cx="449091" cy="315859"/>
            <a:chOff x="147558" y="225119"/>
            <a:chExt cx="439902" cy="324351"/>
          </a:xfrm>
        </p:grpSpPr>
        <p:sp>
          <p:nvSpPr>
            <p:cNvPr id="27" name="Flowchart: Process 26">
              <a:hlinkClick r:id="rId3" action="ppaction://hlinksldjump"/>
            </p:cNvPr>
            <p:cNvSpPr/>
            <p:nvPr/>
          </p:nvSpPr>
          <p:spPr>
            <a:xfrm>
              <a:off x="147558" y="225119"/>
              <a:ext cx="439902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29" name="Isosceles Triangle 28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Rectangle 29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1115616" y="6360028"/>
            <a:ext cx="1347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Finish</a:t>
            </a:r>
            <a:endParaRPr lang="en-GB" dirty="0"/>
          </a:p>
        </p:txBody>
      </p:sp>
      <p:grpSp>
        <p:nvGrpSpPr>
          <p:cNvPr id="31" name="Group 30"/>
          <p:cNvGrpSpPr/>
          <p:nvPr/>
        </p:nvGrpSpPr>
        <p:grpSpPr>
          <a:xfrm>
            <a:off x="2242930" y="6290836"/>
            <a:ext cx="4651544" cy="631719"/>
            <a:chOff x="-1274786" y="225119"/>
            <a:chExt cx="3265754" cy="324351"/>
          </a:xfrm>
        </p:grpSpPr>
        <p:sp>
          <p:nvSpPr>
            <p:cNvPr id="36" name="Flowchart: Process 35">
              <a:hlinkClick r:id="rId3" action="ppaction://hlinksldjump"/>
            </p:cNvPr>
            <p:cNvSpPr/>
            <p:nvPr/>
          </p:nvSpPr>
          <p:spPr>
            <a:xfrm>
              <a:off x="-1274786" y="225119"/>
              <a:ext cx="3265754" cy="324351"/>
            </a:xfrm>
            <a:prstGeom prst="flowChartProcess">
              <a:avLst/>
            </a:prstGeom>
            <a:solidFill>
              <a:srgbClr val="401663"/>
            </a:solidFill>
            <a:ln>
              <a:solidFill>
                <a:srgbClr val="401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b="1" dirty="0">
                <a:solidFill>
                  <a:srgbClr val="401663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26668" y="260645"/>
              <a:ext cx="281682" cy="252505"/>
              <a:chOff x="251520" y="692696"/>
              <a:chExt cx="335940" cy="288032"/>
            </a:xfrm>
          </p:grpSpPr>
          <p:sp>
            <p:nvSpPr>
              <p:cNvPr id="38" name="Isosceles Triangle 37">
                <a:hlinkClick r:id="rId3" action="ppaction://hlinksldjump"/>
              </p:cNvPr>
              <p:cNvSpPr/>
              <p:nvPr/>
            </p:nvSpPr>
            <p:spPr>
              <a:xfrm>
                <a:off x="251520" y="692696"/>
                <a:ext cx="335940" cy="13787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>
                <a:hlinkClick r:id="rId3" action="ppaction://hlinksldjump"/>
              </p:cNvPr>
              <p:cNvSpPr/>
              <p:nvPr/>
            </p:nvSpPr>
            <p:spPr>
              <a:xfrm>
                <a:off x="317178" y="830571"/>
                <a:ext cx="216024" cy="150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0166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072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876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2822</Words>
  <Application>Microsoft Office PowerPoint</Application>
  <PresentationFormat>On-screen Show (4:3)</PresentationFormat>
  <Paragraphs>584</Paragraphs>
  <Slides>50</Slides>
  <Notes>1</Notes>
  <HiddenSlides>1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Neil Pearson</dc:creator>
  <cp:lastModifiedBy>Matthew Boat</cp:lastModifiedBy>
  <cp:revision>117</cp:revision>
  <cp:lastPrinted>2015-01-07T10:56:51Z</cp:lastPrinted>
  <dcterms:created xsi:type="dcterms:W3CDTF">2014-12-17T13:36:33Z</dcterms:created>
  <dcterms:modified xsi:type="dcterms:W3CDTF">2015-01-07T11:42:47Z</dcterms:modified>
</cp:coreProperties>
</file>